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9" r:id="rId3"/>
    <p:sldId id="310" r:id="rId4"/>
    <p:sldId id="311" r:id="rId6"/>
    <p:sldId id="256" r:id="rId7"/>
    <p:sldId id="316" r:id="rId8"/>
    <p:sldId id="296" r:id="rId9"/>
    <p:sldId id="313" r:id="rId10"/>
    <p:sldId id="289" r:id="rId11"/>
    <p:sldId id="312" r:id="rId12"/>
    <p:sldId id="301" r:id="rId13"/>
    <p:sldId id="307" r:id="rId14"/>
    <p:sldId id="297" r:id="rId15"/>
    <p:sldId id="308" r:id="rId16"/>
    <p:sldId id="306" r:id="rId17"/>
    <p:sldId id="317" r:id="rId18"/>
    <p:sldId id="315" r:id="rId19"/>
  </p:sldIdLst>
  <p:sldSz cx="12192000" cy="6858000"/>
  <p:notesSz cx="7103745" cy="10234295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4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47841D-DA36-452F-B7A9-CAC306B05E75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841581-78D9-4644-BB45-FB2319C9059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5180" indent="-30988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F185E7D9-953D-4F97-86A5-50734916ED6F}" type="slidenum">
              <a:rPr lang="en-US" altLang="zh-CN" sz="1300">
                <a:solidFill>
                  <a:srgbClr val="000000"/>
                </a:solidFill>
                <a:cs typeface="Arial" panose="020B0604020202020204" pitchFamily="34" charset="0"/>
              </a:rPr>
            </a:fld>
            <a:endParaRPr lang="en-US" altLang="zh-CN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498B7595-0590-4A8B-AE2D-553E68EDFCE5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0FF8BCAF-D9F6-4A81-AD26-67DFEA4C7BCE}" type="slidenum">
              <a:rPr lang="zh-CN" altLang="en-US" smtClean="0">
                <a:latin typeface="Calibri" panose="020F0502020204030204" pitchFamily="34" charset="0"/>
                <a:cs typeface="Arial" panose="020B0604020202020204" pitchFamily="34" charset="0"/>
              </a:rPr>
            </a:fld>
            <a:endParaRPr lang="en-US" altLang="zh-CN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1BE81-42C7-4FA9-B9D7-250C385EDA9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9A34-A268-4EB2-8284-BF6350D7E45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83174-E3CB-4FE5-896F-EAC6EC4229E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5D5C5-A2CF-405A-B0B8-8FA85A173F8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66C4-2121-47B2-B06E-E2315A7AD82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DF0DA-7F38-428F-9BFD-2B4BADDC14E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06E072-F27F-452F-A0E4-DAFE075FBFD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126A23-E308-4388-B11A-E3A5D94103F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audio" Target="../media/audio2.wav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9.png"/><Relationship Id="rId2" Type="http://schemas.microsoft.com/office/2007/relationships/media" Target="file:///D:\VIDEO%20TV%20HK2%20CANH%20DIEU\13.mp4" TargetMode="External"/><Relationship Id="rId1" Type="http://schemas.openxmlformats.org/officeDocument/2006/relationships/video" Target="file:///D:\VIDEO%20TV%20HK2%20CANH%20DIEU\13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1.wav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audio" Target="../media/audio2.wav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audio3.wav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2.wav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3.wav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 smtClean="0"/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  <a:endParaRPr lang="en-US" altLang="en-US" sz="4400" b="1" smtClean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1225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41275"/>
            <a:ext cx="1225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8921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50" y="8921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14462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14462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19494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19494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5034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29083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34290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39322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44862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H="1">
            <a:off x="9072563" y="941388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H="1">
            <a:off x="5192713" y="1470025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H="1">
            <a:off x="3024188" y="1955800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H="1">
            <a:off x="5668963" y="2908300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H="1">
            <a:off x="7493000" y="2908300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H="1">
            <a:off x="2509838" y="3938588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H="1">
            <a:off x="4038600" y="3983038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flipH="1">
            <a:off x="1814513" y="4478338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flipH="1">
            <a:off x="2700338" y="4486275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9493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-725488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277938" y="258763"/>
            <a:ext cx="3294062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UTM Avo" panose="02040603050506020204" pitchFamily="18" charset="0"/>
              </a:rPr>
              <a:t>Luyện đọc từ khó </a:t>
            </a:r>
            <a:endParaRPr lang="en-US" altLang="en-US">
              <a:latin typeface="UTM Avo" panose="02040603050506020204" pitchFamily="18" charset="0"/>
            </a:endParaRPr>
          </a:p>
        </p:txBody>
      </p:sp>
      <p:grpSp>
        <p:nvGrpSpPr>
          <p:cNvPr id="18436" name="Group 16"/>
          <p:cNvGrpSpPr/>
          <p:nvPr/>
        </p:nvGrpSpPr>
        <p:grpSpPr bwMode="auto">
          <a:xfrm>
            <a:off x="1749425" y="1689100"/>
            <a:ext cx="9386888" cy="4370388"/>
            <a:chOff x="5740213" y="1814754"/>
            <a:chExt cx="4663440" cy="4370791"/>
          </a:xfrm>
        </p:grpSpPr>
        <p:sp>
          <p:nvSpPr>
            <p:cNvPr id="18437" name="TextBox 8"/>
            <p:cNvSpPr txBox="1">
              <a:spLocks noChangeArrowheads="1"/>
            </p:cNvSpPr>
            <p:nvPr/>
          </p:nvSpPr>
          <p:spPr bwMode="auto">
            <a:xfrm>
              <a:off x="5750723" y="1814754"/>
              <a:ext cx="1025026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hươu </a:t>
              </a:r>
              <a:endParaRPr lang="en-US" altLang="en-US" sz="540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438" name="TextBox 9"/>
            <p:cNvSpPr txBox="1">
              <a:spLocks noChangeArrowheads="1"/>
            </p:cNvSpPr>
            <p:nvPr/>
          </p:nvSpPr>
          <p:spPr bwMode="auto">
            <a:xfrm>
              <a:off x="8472901" y="1825262"/>
              <a:ext cx="684997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cừu</a:t>
              </a:r>
              <a:endParaRPr lang="en-US" altLang="en-US" sz="540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439" name="TextBox 10"/>
            <p:cNvSpPr txBox="1">
              <a:spLocks noChangeArrowheads="1"/>
            </p:cNvSpPr>
            <p:nvPr/>
          </p:nvSpPr>
          <p:spPr bwMode="auto">
            <a:xfrm>
              <a:off x="5740213" y="2923595"/>
              <a:ext cx="1101473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khướu</a:t>
              </a:r>
              <a:endParaRPr lang="en-US" altLang="en-US" sz="540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440" name="TextBox 11"/>
            <p:cNvSpPr txBox="1">
              <a:spLocks noChangeArrowheads="1"/>
            </p:cNvSpPr>
            <p:nvPr/>
          </p:nvSpPr>
          <p:spPr bwMode="auto">
            <a:xfrm>
              <a:off x="5745584" y="4163816"/>
              <a:ext cx="1062453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mò tới</a:t>
              </a:r>
              <a:endParaRPr lang="en-US" altLang="en-US" sz="540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441" name="TextBox 12"/>
            <p:cNvSpPr txBox="1">
              <a:spLocks noChangeArrowheads="1"/>
            </p:cNvSpPr>
            <p:nvPr/>
          </p:nvSpPr>
          <p:spPr bwMode="auto">
            <a:xfrm>
              <a:off x="5781973" y="5262144"/>
              <a:ext cx="1138900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lao tới </a:t>
              </a:r>
              <a:endParaRPr lang="en-US" altLang="en-US" sz="540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442" name="TextBox 13"/>
            <p:cNvSpPr txBox="1">
              <a:spLocks noChangeArrowheads="1"/>
            </p:cNvSpPr>
            <p:nvPr/>
          </p:nvSpPr>
          <p:spPr bwMode="auto">
            <a:xfrm>
              <a:off x="8562239" y="2907830"/>
              <a:ext cx="817982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suối </a:t>
              </a:r>
              <a:endParaRPr lang="en-US" altLang="en-US" sz="540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443" name="TextBox 14"/>
            <p:cNvSpPr txBox="1">
              <a:spLocks noChangeArrowheads="1"/>
            </p:cNvSpPr>
            <p:nvPr/>
          </p:nvSpPr>
          <p:spPr bwMode="auto">
            <a:xfrm>
              <a:off x="8572749" y="4148049"/>
              <a:ext cx="1830904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co giò chạy</a:t>
              </a:r>
              <a:endParaRPr lang="en-US" altLang="en-US" sz="540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444" name="TextBox 15"/>
            <p:cNvSpPr txBox="1">
              <a:spLocks noChangeArrowheads="1"/>
            </p:cNvSpPr>
            <p:nvPr/>
          </p:nvSpPr>
          <p:spPr bwMode="auto">
            <a:xfrm>
              <a:off x="8551733" y="5262144"/>
              <a:ext cx="1713049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cứu tôi với</a:t>
              </a:r>
              <a:endParaRPr lang="en-US" altLang="en-US" sz="540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8" b="25800"/>
          <a:stretch>
            <a:fillRect/>
          </a:stretch>
        </p:blipFill>
        <p:spPr bwMode="auto">
          <a:xfrm>
            <a:off x="-73025" y="631825"/>
            <a:ext cx="196532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28186" y="-15221"/>
            <a:ext cx="4817659" cy="605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Ghép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? 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9713" y="981075"/>
            <a:ext cx="1908175" cy="88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86463" y="2524125"/>
            <a:ext cx="1557337" cy="328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986463" y="4108450"/>
            <a:ext cx="1557337" cy="654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04788" y="128588"/>
            <a:ext cx="674687" cy="46196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  <a:endParaRPr lang="en-US" sz="4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94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795338"/>
            <a:ext cx="106965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4094163" y="2982913"/>
            <a:ext cx="1520825" cy="1308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87825" y="1452563"/>
            <a:ext cx="1427163" cy="28384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094163" y="1606550"/>
            <a:ext cx="1520825" cy="12461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折角 2"/>
          <p:cNvSpPr/>
          <p:nvPr/>
        </p:nvSpPr>
        <p:spPr>
          <a:xfrm>
            <a:off x="250825" y="2152650"/>
            <a:ext cx="11503025" cy="444023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7200" smtClean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4" name="图片 3" descr="图片包含 座位, 家具, 椅子&#10;&#10;自动生成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808038"/>
            <a:ext cx="17446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33289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4889500" y="1612900"/>
            <a:ext cx="2497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5. </a:t>
            </a:r>
            <a:r>
              <a:rPr lang="en-US" altLang="en-US" sz="4000" b="1">
                <a:latin typeface="UTM Avo" panose="02040603050506020204" pitchFamily="18" charset="0"/>
              </a:rPr>
              <a:t>Tập viết</a:t>
            </a:r>
            <a:endParaRPr lang="en-US" altLang="en-US" sz="4000" b="1">
              <a:latin typeface="UTM Avo" panose="02040603050506020204" pitchFamily="18" charset="0"/>
            </a:endParaRPr>
          </a:p>
        </p:txBody>
      </p:sp>
      <p:pic>
        <p:nvPicPr>
          <p:cNvPr id="215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4700"/>
            <a:ext cx="121348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1073546">
            <a:off x="2275480" y="1202261"/>
            <a:ext cx="725487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TẠM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BIỆT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6400">
                <a:solidFill>
                  <a:srgbClr val="000000"/>
                </a:solidFill>
                <a:latin typeface="VNI-Avo" pitchFamily="2" charset="0"/>
                <a:cs typeface="Arial" panose="020B0604020202020204" pitchFamily="34" charset="0"/>
              </a:rPr>
              <a:t>KHÔÛI ÑOÄNG</a:t>
            </a:r>
            <a:endParaRPr lang="en-US" altLang="en-US" sz="6400">
              <a:solidFill>
                <a:srgbClr val="000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38538" y="0"/>
            <a:ext cx="4732337" cy="91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thành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tiếng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7171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075"/>
            <a:ext cx="1203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95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196" name="图片 3" descr="1a0e45f1285c02103820eb8b7fd0c90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114" b="7533"/>
          <a:stretch>
            <a:fillRect/>
          </a:stretch>
        </p:blipFill>
        <p:spPr bwMode="auto">
          <a:xfrm>
            <a:off x="-23813" y="30163"/>
            <a:ext cx="12215813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4484688" y="806450"/>
            <a:ext cx="383921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UTM Avo" panose="02040603050506020204" pitchFamily="18" charset="0"/>
              </a:rPr>
              <a:t>TIẾNG VIỆT</a:t>
            </a:r>
            <a:endParaRPr lang="en-US" altLang="en-US" sz="4800" b="1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 bwMode="auto">
          <a:xfrm>
            <a:off x="1966913" y="2616200"/>
            <a:ext cx="3575050" cy="3417888"/>
            <a:chOff x="1828800" y="2641705"/>
            <a:chExt cx="4038600" cy="3682896"/>
          </a:xfrm>
        </p:grpSpPr>
        <p:sp>
          <p:nvSpPr>
            <p:cNvPr id="7" name="Oval 6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04" name="TextBox 7"/>
            <p:cNvSpPr txBox="1">
              <a:spLocks noChangeArrowheads="1"/>
            </p:cNvSpPr>
            <p:nvPr/>
          </p:nvSpPr>
          <p:spPr bwMode="auto">
            <a:xfrm>
              <a:off x="2006331" y="3264433"/>
              <a:ext cx="3767654" cy="225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3000">
                  <a:solidFill>
                    <a:srgbClr val="FF0000"/>
                  </a:solidFill>
                  <a:latin typeface="VNI-Avo" pitchFamily="2" charset="0"/>
                </a:rPr>
                <a:t>öu</a:t>
              </a:r>
              <a:endParaRPr lang="en-US" altLang="en-US" sz="1300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6232525" y="2616200"/>
            <a:ext cx="3659188" cy="3417888"/>
            <a:chOff x="1735427" y="2641705"/>
            <a:chExt cx="4131973" cy="3682896"/>
          </a:xfrm>
        </p:grpSpPr>
        <p:sp>
          <p:nvSpPr>
            <p:cNvPr id="11" name="Oval 10"/>
            <p:cNvSpPr/>
            <p:nvPr/>
          </p:nvSpPr>
          <p:spPr>
            <a:xfrm>
              <a:off x="1828643" y="2641705"/>
              <a:ext cx="4038757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02" name="TextBox 11"/>
            <p:cNvSpPr txBox="1">
              <a:spLocks noChangeArrowheads="1"/>
            </p:cNvSpPr>
            <p:nvPr/>
          </p:nvSpPr>
          <p:spPr bwMode="auto">
            <a:xfrm>
              <a:off x="1735427" y="3247445"/>
              <a:ext cx="4131973" cy="225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3000">
                  <a:solidFill>
                    <a:srgbClr val="FF0000"/>
                  </a:solidFill>
                  <a:latin typeface="VNI-Avo" pitchFamily="2" charset="0"/>
                </a:rPr>
                <a:t>öôu</a:t>
              </a:r>
              <a:endParaRPr lang="en-US" altLang="en-US" sz="1300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8200" name="TextBox 12"/>
          <p:cNvSpPr txBox="1">
            <a:spLocks noChangeArrowheads="1"/>
          </p:cNvSpPr>
          <p:nvPr/>
        </p:nvSpPr>
        <p:spPr bwMode="auto">
          <a:xfrm>
            <a:off x="3824288" y="1473835"/>
            <a:ext cx="48863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u="sng">
                <a:latin typeface="UTM Avo" panose="02040603050506020204" pitchFamily="18" charset="0"/>
              </a:rPr>
              <a:t>Bài 113</a:t>
            </a:r>
            <a:r>
              <a:rPr lang="en-US" altLang="en-US" sz="4400">
                <a:latin typeface="UTM Avo" panose="02040603050506020204" pitchFamily="18" charset="0"/>
              </a:rPr>
              <a:t>: </a:t>
            </a:r>
            <a:r>
              <a:rPr lang="en-US" altLang="en-US" sz="4400">
                <a:latin typeface="VNI-Avo" pitchFamily="2" charset="0"/>
              </a:rPr>
              <a:t>öu    öôu</a:t>
            </a:r>
            <a:endParaRPr lang="en-US" altLang="en-US" sz="4400">
              <a:latin typeface="VNAvant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240280" y="269240"/>
            <a:ext cx="8632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Thứ hai ngày 17 tháng 2 năm 2025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78138" y="2029732"/>
            <a:ext cx="1990333" cy="10156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 err="1" smtClean="0">
                <a:solidFill>
                  <a:srgbClr val="FF0000"/>
                </a:solidFill>
                <a:latin typeface="VNI-Avo" pitchFamily="2" charset="0"/>
                <a:ea typeface="SimSun" panose="02010600030101010101" pitchFamily="2" charset="-122"/>
              </a:rPr>
              <a:t>öu</a:t>
            </a:r>
            <a:endParaRPr lang="en-US" sz="6000" dirty="0" smtClean="0">
              <a:solidFill>
                <a:srgbClr val="FF0000"/>
              </a:solidFill>
              <a:latin typeface="VNI-Avo" pitchFamily="2" charset="0"/>
              <a:ea typeface="SimSun" panose="02010600030101010101" pitchFamily="2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22285" y="4141662"/>
            <a:ext cx="941294" cy="946875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>
                <a:solidFill>
                  <a:srgbClr val="FFFFFF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u</a:t>
            </a:r>
            <a:endParaRPr lang="en-US" sz="6000" dirty="0" smtClean="0">
              <a:solidFill>
                <a:srgbClr val="FFFFFF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78137" y="3560083"/>
            <a:ext cx="1269261" cy="84840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smtClean="0">
                <a:solidFill>
                  <a:srgbClr val="FFFFFF"/>
                </a:solidFill>
                <a:latin typeface="VNI-Avo" pitchFamily="2" charset="0"/>
              </a:rPr>
              <a:t>ö</a:t>
            </a:r>
            <a:endParaRPr lang="en-US" sz="540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0294" y="1972581"/>
            <a:ext cx="2134480" cy="10156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 err="1" smtClean="0">
                <a:solidFill>
                  <a:srgbClr val="FF3300"/>
                </a:solidFill>
                <a:latin typeface="VNI-Avo" pitchFamily="2" charset="0"/>
                <a:ea typeface="SimSun" panose="02010600030101010101" pitchFamily="2" charset="-122"/>
              </a:rPr>
              <a:t>öôu</a:t>
            </a:r>
            <a:endParaRPr lang="en-US" sz="6000" dirty="0" smtClean="0">
              <a:solidFill>
                <a:srgbClr val="FF3300"/>
              </a:solidFill>
              <a:latin typeface="VNI-Avo" pitchFamily="2" charset="0"/>
              <a:ea typeface="SimSun" panose="02010600030101010101" pitchFamily="2" charset="-12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78137" y="4615100"/>
            <a:ext cx="1269261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solidFill>
                  <a:srgbClr val="FFFFFF"/>
                </a:solidFill>
                <a:latin typeface="VNI-Avo" pitchFamily="2" charset="0"/>
              </a:rPr>
              <a:t>öô</a:t>
            </a:r>
            <a:endParaRPr lang="en-US" sz="540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81265" name="Line 17"/>
          <p:cNvSpPr>
            <a:spLocks noChangeShapeType="1"/>
          </p:cNvSpPr>
          <p:nvPr/>
        </p:nvSpPr>
        <p:spPr bwMode="auto">
          <a:xfrm flipV="1">
            <a:off x="4746625" y="4614863"/>
            <a:ext cx="1676400" cy="473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6" name="Line 18"/>
          <p:cNvSpPr>
            <a:spLocks noChangeShapeType="1"/>
          </p:cNvSpPr>
          <p:nvPr/>
        </p:nvSpPr>
        <p:spPr bwMode="auto">
          <a:xfrm>
            <a:off x="4746625" y="4006850"/>
            <a:ext cx="1676400" cy="6080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AutoShape 21"/>
          <p:cNvSpPr>
            <a:spLocks noChangeArrowheads="1"/>
          </p:cNvSpPr>
          <p:nvPr/>
        </p:nvSpPr>
        <p:spPr bwMode="auto">
          <a:xfrm>
            <a:off x="3149600" y="323850"/>
            <a:ext cx="7486650" cy="1390650"/>
          </a:xfrm>
          <a:prstGeom prst="cloudCallout">
            <a:avLst>
              <a:gd name="adj1" fmla="val -18681"/>
              <a:gd name="adj2" fmla="val 115866"/>
            </a:avLst>
          </a:prstGeom>
          <a:solidFill>
            <a:schemeClr val="accent1"/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10260" name="Text Box 22"/>
          <p:cNvSpPr txBox="1">
            <a:spLocks noChangeArrowheads="1"/>
          </p:cNvSpPr>
          <p:nvPr/>
        </p:nvSpPr>
        <p:spPr bwMode="auto">
          <a:xfrm>
            <a:off x="3478213" y="742950"/>
            <a:ext cx="81946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ĐiÓm gièng vµ kh¸c nhau cña vÇn </a:t>
            </a:r>
            <a:r>
              <a:rPr lang="en-US" altLang="en-US" sz="240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öu</a:t>
            </a:r>
            <a:r>
              <a:rPr lang="en-US" altLang="en-US" sz="240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vµ </a:t>
            </a:r>
            <a:r>
              <a:rPr lang="en-US" altLang="en-US" sz="240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öôu</a:t>
            </a:r>
            <a:r>
              <a:rPr lang="en-US" altLang="en-US" sz="240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  <a:endParaRPr lang="en-US" altLang="en-US" sz="2400">
              <a:solidFill>
                <a:schemeClr val="bg1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61913" y="101600"/>
            <a:ext cx="2655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altLang="en-US" sz="3200">
                <a:latin typeface="UTM Avo" panose="02040603050506020204" pitchFamily="18" charset="0"/>
              </a:rPr>
              <a:t>Làm quen</a:t>
            </a:r>
            <a:endParaRPr lang="en-US" altLang="en-US" sz="3200"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5925" y="627063"/>
            <a:ext cx="2911475" cy="7715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ưu</a:t>
            </a:r>
            <a:endParaRPr lang="en-US" sz="6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 bwMode="auto">
          <a:xfrm>
            <a:off x="1685925" y="1412875"/>
            <a:ext cx="2898775" cy="796925"/>
            <a:chOff x="1644525" y="1560759"/>
            <a:chExt cx="2898885" cy="961724"/>
          </a:xfrm>
        </p:grpSpPr>
        <p:sp>
          <p:nvSpPr>
            <p:cNvPr id="8" name="Rectangle 7"/>
            <p:cNvSpPr/>
            <p:nvPr/>
          </p:nvSpPr>
          <p:spPr>
            <a:xfrm>
              <a:off x="3001890" y="1564591"/>
              <a:ext cx="1541520" cy="95789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6000" dirty="0" smtClean="0">
                  <a:solidFill>
                    <a:srgbClr val="FF0000"/>
                  </a:solidFill>
                  <a:latin typeface="UTM Avo"/>
                </a:rPr>
                <a:t>u</a:t>
              </a:r>
              <a:endParaRPr lang="en-US" sz="6000" dirty="0" smtClean="0">
                <a:solidFill>
                  <a:srgbClr val="FF0000"/>
                </a:solidFill>
                <a:latin typeface="UTM Avo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44525" y="1560759"/>
              <a:ext cx="1366890" cy="9617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>
                  <a:solidFill>
                    <a:srgbClr val="FF0000"/>
                  </a:solidFill>
                  <a:latin typeface="UTM Avo" panose="02040603050506020204" pitchFamily="18" charset="0"/>
                </a:rPr>
                <a:t>ư</a:t>
              </a:r>
              <a:endParaRPr lang="en-US" sz="60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282825"/>
            <a:ext cx="25828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UTM Avo" panose="02040603050506020204" pitchFamily="18" charset="0"/>
              </a:rPr>
              <a:t>ư – u – ưu</a:t>
            </a:r>
            <a:endParaRPr lang="en-US" altLang="en-US" sz="4000"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2088" y="6210300"/>
            <a:ext cx="5699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UTM Avo" panose="02040603050506020204" pitchFamily="18" charset="0"/>
              </a:rPr>
              <a:t>cờ – ưu – cưu - huyền cừu</a:t>
            </a:r>
            <a:endParaRPr lang="en-US" altLang="en-US" sz="3600">
              <a:latin typeface="UTM Avo" panose="0204060305050602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86138" y="5399088"/>
            <a:ext cx="1154112" cy="904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6000" dirty="0" smtClean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4338" y="5380038"/>
            <a:ext cx="1670050" cy="8937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cưu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4963" y="4632325"/>
            <a:ext cx="2895600" cy="5810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latin typeface="UTM Avo" panose="02040603050506020204" pitchFamily="18" charset="0"/>
              </a:rPr>
              <a:t>con </a:t>
            </a:r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cừu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27913" y="471488"/>
            <a:ext cx="3162300" cy="10191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UTM Avo" panose="02040603050506020204" pitchFamily="18" charset="0"/>
              </a:rPr>
              <a:t>ươu</a:t>
            </a:r>
            <a:endParaRPr lang="en-US" sz="6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 bwMode="auto">
          <a:xfrm>
            <a:off x="7412038" y="1485900"/>
            <a:ext cx="3181350" cy="801688"/>
            <a:chOff x="7567398" y="1893699"/>
            <a:chExt cx="3181349" cy="802204"/>
          </a:xfrm>
        </p:grpSpPr>
        <p:sp>
          <p:nvSpPr>
            <p:cNvPr id="23" name="Rectangle 22"/>
            <p:cNvSpPr/>
            <p:nvPr/>
          </p:nvSpPr>
          <p:spPr>
            <a:xfrm>
              <a:off x="9065998" y="1898465"/>
              <a:ext cx="1682749" cy="79743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4400" dirty="0" smtClean="0">
                  <a:solidFill>
                    <a:srgbClr val="FF0000"/>
                  </a:solidFill>
                  <a:latin typeface="UTM Avo"/>
                </a:rPr>
                <a:t>u</a:t>
              </a:r>
              <a:endParaRPr lang="en-US" sz="4400" dirty="0" smtClean="0">
                <a:solidFill>
                  <a:srgbClr val="FF0000"/>
                </a:solidFill>
                <a:latin typeface="UTM Av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67398" y="1893699"/>
              <a:ext cx="1492250" cy="80220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ươ</a:t>
              </a:r>
              <a:endParaRPr lang="en-US" sz="4400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342188" y="2393950"/>
            <a:ext cx="3114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UTM Avo" panose="02040603050506020204" pitchFamily="18" charset="0"/>
              </a:rPr>
              <a:t>ươ– u – ươu</a:t>
            </a:r>
            <a:endParaRPr lang="en-US" altLang="en-US" sz="4000">
              <a:latin typeface="UTM Avo" panose="0204060305050602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72400" y="4511675"/>
            <a:ext cx="2897188" cy="8175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dirty="0" err="1" smtClean="0">
                <a:latin typeface="UTM Avo"/>
              </a:rPr>
              <a:t>hươu</a:t>
            </a:r>
            <a:r>
              <a:rPr lang="en-US" sz="4800" dirty="0" smtClean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 smtClean="0">
                <a:latin typeface="UTM Avo"/>
              </a:rPr>
              <a:t>sao</a:t>
            </a:r>
            <a:endParaRPr lang="en-US" sz="4800" dirty="0" smtClean="0">
              <a:latin typeface="UTM Avo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627188" y="4468813"/>
            <a:ext cx="2932112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UTM Avo"/>
              </a:rPr>
              <a:t>cừu</a:t>
            </a:r>
            <a:endParaRPr lang="en-US" sz="5400" dirty="0" smtClean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694613" y="4589463"/>
            <a:ext cx="3005137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latin typeface="UTM Avo"/>
              </a:rPr>
              <a:t>h</a:t>
            </a:r>
            <a:r>
              <a:rPr lang="en-US" sz="5400" dirty="0" err="1" smtClean="0">
                <a:solidFill>
                  <a:srgbClr val="FF0000"/>
                </a:solidFill>
                <a:latin typeface="UTM Avo"/>
              </a:rPr>
              <a:t>ươu</a:t>
            </a:r>
            <a:endParaRPr lang="en-US" sz="5400" dirty="0" smtClean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39188" y="5464175"/>
            <a:ext cx="1930400" cy="78581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UTM Avo"/>
              </a:rPr>
              <a:t>ươu</a:t>
            </a:r>
            <a:endParaRPr lang="en-US" sz="5400" dirty="0" smtClean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16838" y="5476875"/>
            <a:ext cx="998537" cy="7905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smtClean="0">
                <a:solidFill>
                  <a:srgbClr val="FF0000"/>
                </a:solidFill>
                <a:latin typeface="UTM Avo"/>
              </a:rPr>
              <a:t>h</a:t>
            </a:r>
            <a:endParaRPr lang="en-US" sz="5400" dirty="0" smtClean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335838" y="6245225"/>
            <a:ext cx="4198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UTM Avo" panose="02040603050506020204" pitchFamily="18" charset="0"/>
              </a:rPr>
              <a:t>hờ - ươu - hươu</a:t>
            </a:r>
            <a:endParaRPr lang="en-US" altLang="en-US" sz="4000">
              <a:latin typeface="UTM Avo" panose="0204060305050602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862388" y="5548313"/>
            <a:ext cx="512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3862388" y="5548313"/>
            <a:ext cx="182562" cy="92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5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2212975"/>
            <a:ext cx="3952875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2211388"/>
            <a:ext cx="39687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7" grpId="0" animBg="1"/>
      <p:bldP spid="11" grpId="0"/>
      <p:bldP spid="11" grpId="1"/>
      <p:bldP spid="15" grpId="0"/>
      <p:bldP spid="16" grpId="0" animBg="1"/>
      <p:bldP spid="17" grpId="0" animBg="1"/>
      <p:bldP spid="18" grpId="0" animBg="1"/>
      <p:bldP spid="22" grpId="0" animBg="1"/>
      <p:bldP spid="25" grpId="0"/>
      <p:bldP spid="25" grpId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65125"/>
            <a:ext cx="114808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58738" y="73025"/>
            <a:ext cx="7948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en-US" altLang="en-US" sz="3200">
                <a:latin typeface="UTM Avo" panose="02040603050506020204" pitchFamily="18" charset="0"/>
              </a:rPr>
              <a:t>. sút bóng vào hai khung thành cho trúng.</a:t>
            </a:r>
            <a:endParaRPr lang="en-US" altLang="en-US" sz="32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50" y="585788"/>
            <a:ext cx="12084050" cy="627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 flipV="1">
            <a:off x="2409825" y="2033588"/>
            <a:ext cx="247650" cy="1341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058275" y="2033588"/>
            <a:ext cx="17463" cy="117951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162175" y="2033588"/>
            <a:ext cx="6605588" cy="371792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55875" y="2195513"/>
            <a:ext cx="3451225" cy="31797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57475" y="2255838"/>
            <a:ext cx="6640513" cy="32559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41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/>
          <p:nvPr/>
        </p:nvSpPr>
        <p:spPr>
          <a:xfrm>
            <a:off x="2974428" y="1093076"/>
            <a:ext cx="6873765" cy="1250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err="1" smtClean="0">
                <a:latin typeface="UTM Avo" panose="02040603050506020204" pitchFamily="18" charset="0"/>
              </a:rPr>
              <a:t>Cùng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hát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nào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bạn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ơi</a:t>
            </a:r>
            <a:r>
              <a:rPr lang="en-US" sz="4800" dirty="0" smtClean="0">
                <a:latin typeface="UTM Avo" panose="02040603050506020204" pitchFamily="18" charset="0"/>
              </a:rPr>
              <a:t>!</a:t>
            </a:r>
            <a:endParaRPr lang="en-US" sz="4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PRESENTATION_TITLE" val="演示文稿11"/>
</p:tagLst>
</file>

<file path=ppt/theme/theme1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Presentation</Application>
  <PresentationFormat>Widescreen</PresentationFormat>
  <Paragraphs>94</Paragraphs>
  <Slides>16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Calibri Light</vt:lpstr>
      <vt:lpstr>UTM Avo</vt:lpstr>
      <vt:lpstr>Segoe Print</vt:lpstr>
      <vt:lpstr>VNI-Avo</vt:lpstr>
      <vt:lpstr>等线</vt:lpstr>
      <vt:lpstr>Microsoft YaHei</vt:lpstr>
      <vt:lpstr>VNAvant</vt:lpstr>
      <vt:lpstr>.VnAvant</vt:lpstr>
      <vt:lpstr>UTM Avo</vt:lpstr>
      <vt:lpstr>Arial Unicode MS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演示文稿11</dc:title>
  <dc:creator>Administrator</dc:creator>
  <cp:lastModifiedBy>hien le</cp:lastModifiedBy>
  <cp:revision>31</cp:revision>
  <dcterms:created xsi:type="dcterms:W3CDTF">2017-09-16T09:15:00Z</dcterms:created>
  <dcterms:modified xsi:type="dcterms:W3CDTF">2025-02-12T14:08:24Z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1033-12.2.0.19805</vt:lpwstr>
  </property>
  <property fmtid="{D5CDD505-2E9C-101B-9397-08002B2CF9AE}" pid="3" name="ICV">
    <vt:lpwstr>40ACD903F88B47DF95C7A0C7C02CA789_12</vt:lpwstr>
  </property>
</Properties>
</file>