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65" r:id="rId2"/>
    <p:sldId id="266" r:id="rId3"/>
    <p:sldId id="267" r:id="rId4"/>
    <p:sldId id="269" r:id="rId5"/>
    <p:sldId id="288" r:id="rId6"/>
    <p:sldId id="294" r:id="rId7"/>
    <p:sldId id="289" r:id="rId8"/>
    <p:sldId id="275" r:id="rId9"/>
    <p:sldId id="290" r:id="rId10"/>
    <p:sldId id="291" r:id="rId11"/>
    <p:sldId id="292" r:id="rId12"/>
  </p:sldIdLst>
  <p:sldSz cx="12192000" cy="6858000"/>
  <p:notesSz cx="6858000" cy="9144000"/>
  <p:embeddedFontLst>
    <p:embeddedFont>
      <p:font typeface="UTM Avo" pitchFamily="18" charset="0"/>
      <p:regular r:id="rId14"/>
      <p:bold r:id="rId15"/>
      <p:italic r:id="rId16"/>
      <p:boldItalic r:id="rId17"/>
    </p:embeddedFont>
    <p:embeddedFont>
      <p:font typeface="Calibri Light" charset="0"/>
      <p:regular r:id="rId18"/>
      <p:italic r:id="rId19"/>
    </p:embeddedFont>
    <p:embeddedFont>
      <p:font typeface="Microsoft YaHei UI" charset="-122"/>
      <p:regular r:id="rId20"/>
      <p:bold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  <p:embeddedFont>
      <p:font typeface="等线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FF"/>
    <a:srgbClr val="7D4C18"/>
    <a:srgbClr val="6E3D0C"/>
    <a:srgbClr val="FF00FF"/>
    <a:srgbClr val="FF99FF"/>
    <a:srgbClr val="FF66FF"/>
    <a:srgbClr val="FFFF66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540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4ADB0-0FB2-4A73-9EE5-BB630A219B71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CEC1-7226-4CF5-91A4-CF330FB79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6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88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6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6A33623-67DC-4C4C-8992-44E81253F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D9F6043E-054B-4D42-97D3-3BD1A76CB540}"/>
              </a:ext>
            </a:extLst>
          </p:cNvPr>
          <p:cNvSpPr/>
          <p:nvPr/>
        </p:nvSpPr>
        <p:spPr>
          <a:xfrm>
            <a:off x="2761207" y="2156043"/>
            <a:ext cx="6629400" cy="27965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2">
                <a:lumMod val="1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40A822A-D0F4-4093-8C63-471E63177747}"/>
              </a:ext>
            </a:extLst>
          </p:cNvPr>
          <p:cNvSpPr txBox="1"/>
          <p:nvPr/>
        </p:nvSpPr>
        <p:spPr>
          <a:xfrm>
            <a:off x="3510306" y="2386865"/>
            <a:ext cx="6388388" cy="28007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CN" sz="8800" b="1" dirty="0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HỌC VẦN</a:t>
            </a:r>
          </a:p>
          <a:p>
            <a:r>
              <a:rPr lang="en-US" altLang="zh-CN" sz="8800" b="1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      </a:t>
            </a:r>
            <a:endParaRPr lang="zh-CN" altLang="en-US" sz="4800" b="1" dirty="0">
              <a:blipFill>
                <a:blip r:embed="rId4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 UI" panose="020B0503020204020204" pitchFamily="34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xmlns="" id="{B21B7B01-2100-4B56-983C-1280582DC796}"/>
              </a:ext>
            </a:extLst>
          </p:cNvPr>
          <p:cNvCxnSpPr/>
          <p:nvPr/>
        </p:nvCxnSpPr>
        <p:spPr>
          <a:xfrm>
            <a:off x="3585432" y="2391165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B4755448-0171-4FFA-9C07-239A14E73CB8}"/>
              </a:ext>
            </a:extLst>
          </p:cNvPr>
          <p:cNvCxnSpPr/>
          <p:nvPr/>
        </p:nvCxnSpPr>
        <p:spPr>
          <a:xfrm>
            <a:off x="3624197" y="3726842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253739-DE0B-4AAD-A589-F23B637BF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58" y="2361936"/>
            <a:ext cx="1867143" cy="19354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5001B71-C80C-496C-9849-006A29C2DB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-7884"/>
            <a:ext cx="12192000" cy="47396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F693CA-B846-45FE-80E5-127C72CC1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" y="2118360"/>
            <a:ext cx="12192000" cy="4739640"/>
          </a:xfrm>
          <a:prstGeom prst="rect">
            <a:avLst/>
          </a:prstGeom>
        </p:spPr>
      </p:pic>
      <p:pic>
        <p:nvPicPr>
          <p:cNvPr id="10" name="Picture 9" descr="unnam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554" y="750265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86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766" y="33447"/>
            <a:ext cx="12192000" cy="68087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7761" y="150310"/>
            <a:ext cx="3871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? </a:t>
            </a:r>
            <a:r>
              <a:rPr lang="en-US" sz="4400" smtClean="0">
                <a:latin typeface="UTM Avo" pitchFamily="18" charset="0"/>
              </a:rPr>
              <a:t>Ghép đúng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98170" y="882856"/>
            <a:ext cx="10268617" cy="2890343"/>
            <a:chOff x="1198170" y="1087814"/>
            <a:chExt cx="10268617" cy="2890343"/>
          </a:xfrm>
        </p:grpSpPr>
        <p:sp>
          <p:nvSpPr>
            <p:cNvPr id="6" name="Rounded Rectangle 5"/>
            <p:cNvSpPr/>
            <p:nvPr/>
          </p:nvSpPr>
          <p:spPr>
            <a:xfrm>
              <a:off x="1198170" y="1087814"/>
              <a:ext cx="3168877" cy="8671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a) Cún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98170" y="2075776"/>
              <a:ext cx="3168877" cy="8671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b)</a:t>
              </a:r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 Vượn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198170" y="3111054"/>
              <a:ext cx="3168877" cy="8671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c) Thỏ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938344" y="1098305"/>
              <a:ext cx="5444367" cy="867103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1) sợ ướt, ở trên bờ.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959355" y="2081045"/>
              <a:ext cx="5444367" cy="867103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2) chưa dám ra xa.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022420" y="3068985"/>
              <a:ext cx="5444367" cy="867103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3) lướt như múa lượn.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5821" y="3773199"/>
            <a:ext cx="3555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4. </a:t>
            </a:r>
            <a:r>
              <a:rPr lang="en-US" sz="4400" smtClean="0">
                <a:latin typeface="UTM Avo" pitchFamily="18" charset="0"/>
              </a:rPr>
              <a:t>Luyện viết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 l="15507" t="21013" r="19304" b="60237"/>
          <a:stretch>
            <a:fillRect/>
          </a:stretch>
        </p:blipFill>
        <p:spPr bwMode="auto">
          <a:xfrm>
            <a:off x="599089" y="4761188"/>
            <a:ext cx="11035863" cy="189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4367047" y="1316408"/>
            <a:ext cx="1655373" cy="2087985"/>
            <a:chOff x="4367047" y="1316408"/>
            <a:chExt cx="1655373" cy="2087985"/>
          </a:xfrm>
        </p:grpSpPr>
        <p:cxnSp>
          <p:nvCxnSpPr>
            <p:cNvPr id="16" name="Straight Connector 15"/>
            <p:cNvCxnSpPr>
              <a:stCxn id="6" idx="3"/>
            </p:cNvCxnSpPr>
            <p:nvPr/>
          </p:nvCxnSpPr>
          <p:spPr>
            <a:xfrm>
              <a:off x="4367047" y="1316408"/>
              <a:ext cx="1655373" cy="2087985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367047" y="2360400"/>
              <a:ext cx="1592308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9" idx="1"/>
            </p:cNvCxnSpPr>
            <p:nvPr/>
          </p:nvCxnSpPr>
          <p:spPr>
            <a:xfrm flipV="1">
              <a:off x="4367047" y="1326899"/>
              <a:ext cx="1571297" cy="2077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00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TẠM BIỆT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693684" y="1363481"/>
            <a:ext cx="10654446" cy="43129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12" y="128522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-685952"/>
            <a:ext cx="4098866" cy="4098866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51912" y="4452334"/>
            <a:ext cx="2901071" cy="2763477"/>
          </a:xfrm>
          <a:prstGeom prst="rect">
            <a:avLst/>
          </a:prstGeom>
        </p:spPr>
      </p:pic>
      <p:sp>
        <p:nvSpPr>
          <p:cNvPr id="10" name="矩形: 圆角 13"/>
          <p:cNvSpPr/>
          <p:nvPr/>
        </p:nvSpPr>
        <p:spPr>
          <a:xfrm>
            <a:off x="1418897" y="2622279"/>
            <a:ext cx="9632731" cy="2179528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0" err="1" smtClean="0">
                <a:solidFill>
                  <a:srgbClr val="FF0000"/>
                </a:solidFill>
                <a:latin typeface="UTM Avo" pitchFamily="18" charset="0"/>
              </a:rPr>
              <a:t>Bài</a:t>
            </a:r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76: </a:t>
            </a:r>
            <a:r>
              <a:rPr lang="en-US" altLang="zh-CN" sz="8000" b="1" smtClean="0">
                <a:solidFill>
                  <a:srgbClr val="FF0000"/>
                </a:solidFill>
                <a:latin typeface="UTM Avo" pitchFamily="18" charset="0"/>
              </a:rPr>
              <a:t>ươn </a:t>
            </a:r>
            <a:r>
              <a:rPr lang="en-US" altLang="zh-CN" sz="8000" b="1" smtClean="0">
                <a:solidFill>
                  <a:srgbClr val="FF0000"/>
                </a:solidFill>
                <a:latin typeface="UTM Avo" pitchFamily="18" charset="0"/>
              </a:rPr>
              <a:t>- </a:t>
            </a:r>
            <a:r>
              <a:rPr lang="en-US" altLang="zh-CN" sz="8000" b="1" smtClean="0">
                <a:solidFill>
                  <a:srgbClr val="FF0000"/>
                </a:solidFill>
                <a:latin typeface="UTM Avo" pitchFamily="18" charset="0"/>
              </a:rPr>
              <a:t>ươt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74" y="0"/>
            <a:ext cx="12192000" cy="680878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612995" y="1018368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ươn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5591" y="1848548"/>
            <a:ext cx="1542053" cy="7854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</a:rPr>
              <a:t>n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2994" y="1844538"/>
            <a:ext cx="1366949" cy="789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ươ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2148" y="2602769"/>
            <a:ext cx="398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UTM Avo" pitchFamily="18" charset="0"/>
              </a:rPr>
              <a:t>ư – ơ – nờ - ươn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26701" y="6150114"/>
            <a:ext cx="3560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l</a:t>
            </a:r>
            <a:r>
              <a:rPr lang="en-US" sz="4000" smtClean="0">
                <a:latin typeface="UTM Avo" pitchFamily="18" charset="0"/>
              </a:rPr>
              <a:t>ờ </a:t>
            </a:r>
            <a:r>
              <a:rPr lang="en-US" sz="4000" smtClean="0">
                <a:latin typeface="UTM Avo" pitchFamily="18" charset="0"/>
              </a:rPr>
              <a:t>- </a:t>
            </a:r>
            <a:r>
              <a:rPr lang="en-US" sz="4000" smtClean="0">
                <a:latin typeface="UTM Avo" pitchFamily="18" charset="0"/>
              </a:rPr>
              <a:t>ươn </a:t>
            </a:r>
            <a:r>
              <a:rPr lang="en-US" sz="4000" smtClean="0">
                <a:latin typeface="UTM Avo" pitchFamily="18" charset="0"/>
              </a:rPr>
              <a:t>- </a:t>
            </a:r>
            <a:r>
              <a:rPr lang="en-US" sz="4000" smtClean="0">
                <a:latin typeface="UTM Avo" pitchFamily="18" charset="0"/>
              </a:rPr>
              <a:t>lươn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85592" y="5401358"/>
            <a:ext cx="1626214" cy="7854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ươn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97156" y="5395230"/>
            <a:ext cx="1282788" cy="789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itchFamily="18" charset="0"/>
              </a:rPr>
              <a:t>l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12923" y="4555412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UTM Avo" pitchFamily="18" charset="0"/>
              </a:rPr>
              <a:t>l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ươn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67400" y="1018368"/>
            <a:ext cx="3162852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ươt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65591" y="1866176"/>
            <a:ext cx="1683156" cy="7365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67398" y="1846399"/>
            <a:ext cx="1492029" cy="75636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ươ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62277" y="2530449"/>
            <a:ext cx="3368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UTM Avo" pitchFamily="18" charset="0"/>
              </a:rPr>
              <a:t>ư – ơ – t - ươt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83943" y="4583211"/>
            <a:ext cx="3129766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UTM Avo" pitchFamily="18" charset="0"/>
              </a:rPr>
              <a:t>l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ướt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03068" y="4405194"/>
            <a:ext cx="34644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UTM Avo" pitchFamily="18" charset="0"/>
              </a:rPr>
              <a:t>c</a:t>
            </a:r>
            <a:r>
              <a:rPr lang="en-US" sz="6000" smtClean="0">
                <a:latin typeface="UTM Avo" pitchFamily="18" charset="0"/>
              </a:rPr>
              <a:t>on l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ươn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62672" y="4413911"/>
            <a:ext cx="36327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UTM Avo" pitchFamily="18" charset="0"/>
              </a:rPr>
              <a:t>l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ướt </a:t>
            </a:r>
            <a:r>
              <a:rPr lang="en-US" sz="6000" smtClean="0">
                <a:latin typeface="UTM Avo" pitchFamily="18" charset="0"/>
              </a:rPr>
              <a:t>ván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000" smtClean="0">
                <a:latin typeface="UTM Avo" pitchFamily="18" charset="0"/>
              </a:rPr>
              <a:t> 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096703" y="5394221"/>
            <a:ext cx="1638868" cy="7854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ướt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98975" y="5388093"/>
            <a:ext cx="1497727" cy="789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itchFamily="18" charset="0"/>
              </a:rPr>
              <a:t>l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79282" y="6165880"/>
            <a:ext cx="6226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UTM Avo" pitchFamily="18" charset="0"/>
              </a:rPr>
              <a:t>l</a:t>
            </a:r>
            <a:r>
              <a:rPr lang="en-US" sz="4000" smtClean="0">
                <a:latin typeface="UTM Avo" pitchFamily="18" charset="0"/>
              </a:rPr>
              <a:t>ờ - ươt – lươt - sắc -  lướt</a:t>
            </a:r>
            <a:endParaRPr lang="en-US" sz="4000" dirty="0">
              <a:latin typeface="UTM Avo" pitchFamily="18" charset="0"/>
            </a:endParaRPr>
          </a:p>
        </p:txBody>
      </p:sp>
      <p:grpSp>
        <p:nvGrpSpPr>
          <p:cNvPr id="35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6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1: </a:t>
              </a:r>
              <a:r>
                <a:rPr lang="en-US" altLang="zh-CN" sz="4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Làm</a:t>
              </a:r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quen</a:t>
              </a:r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41164" r="51290" b="38146"/>
          <a:stretch/>
        </p:blipFill>
        <p:spPr bwMode="auto">
          <a:xfrm>
            <a:off x="1103588" y="2656737"/>
            <a:ext cx="4115236" cy="18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1" t="28987" r="19788" b="38470"/>
          <a:stretch/>
        </p:blipFill>
        <p:spPr bwMode="auto">
          <a:xfrm>
            <a:off x="7002028" y="2688374"/>
            <a:ext cx="4177862" cy="186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1" grpId="1"/>
      <p:bldP spid="15" grpId="0"/>
      <p:bldP spid="15" grpId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/>
      <p:bldP spid="25" grpId="1"/>
      <p:bldP spid="27" grpId="0" animBg="1"/>
      <p:bldP spid="28" grpId="0"/>
      <p:bldP spid="28" grpId="1"/>
      <p:bldP spid="29" grpId="0"/>
      <p:bldP spid="29" grpId="1"/>
      <p:bldP spid="30" grpId="0" animBg="1"/>
      <p:bldP spid="31" grpId="0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0" y="47493"/>
            <a:ext cx="10092922" cy="842383"/>
            <a:chOff x="994820" y="381655"/>
            <a:chExt cx="10092922" cy="842384"/>
          </a:xfrm>
        </p:grpSpPr>
        <p:grpSp>
          <p:nvGrpSpPr>
            <p:cNvPr id="5" name="组合 92"/>
            <p:cNvGrpSpPr/>
            <p:nvPr/>
          </p:nvGrpSpPr>
          <p:grpSpPr>
            <a:xfrm>
              <a:off x="994820" y="720459"/>
              <a:ext cx="10092922" cy="503580"/>
              <a:chOff x="3532280" y="5475339"/>
              <a:chExt cx="10092922" cy="503580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12831808" y="5519556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32280" y="5475339"/>
                <a:ext cx="9324926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2" y="381655"/>
              <a:ext cx="8707833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2</a:t>
              </a:r>
              <a:r>
                <a:rPr lang="en-US" altLang="zh-CN" sz="40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: </a:t>
              </a:r>
              <a:r>
                <a:rPr lang="en-US" altLang="zh-CN" sz="2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Giúp thỏ đem cà rốt về nhà kho cho đúng.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16821" r="12481" b="15668"/>
          <a:stretch/>
        </p:blipFill>
        <p:spPr bwMode="auto">
          <a:xfrm>
            <a:off x="617092" y="968706"/>
            <a:ext cx="3261221" cy="244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16821" r="12481" b="15668"/>
          <a:stretch/>
        </p:blipFill>
        <p:spPr bwMode="auto">
          <a:xfrm>
            <a:off x="8269512" y="1008634"/>
            <a:ext cx="3239315" cy="236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77" y="968707"/>
            <a:ext cx="2712587" cy="244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3972909" y="3416985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75508" y="5249917"/>
            <a:ext cx="1342823" cy="6863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51687" y="3043188"/>
            <a:ext cx="1419321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662049" y="2749230"/>
            <a:ext cx="1486089" cy="904894"/>
            <a:chOff x="3535921" y="2969954"/>
            <a:chExt cx="1486089" cy="904894"/>
          </a:xfrm>
        </p:grpSpPr>
        <p:sp>
          <p:nvSpPr>
            <p:cNvPr id="18" name="Oval 17"/>
            <p:cNvSpPr/>
            <p:nvPr/>
          </p:nvSpPr>
          <p:spPr>
            <a:xfrm>
              <a:off x="3535921" y="3030881"/>
              <a:ext cx="1486089" cy="8439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11154" y="2969954"/>
              <a:ext cx="13356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>
                  <a:latin typeface="UTM Avo" pitchFamily="18" charset="0"/>
                </a:rPr>
                <a:t>ươn</a:t>
              </a:r>
              <a:endParaRPr lang="en-US" sz="4800">
                <a:latin typeface="UTM Avo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11148" y="2612269"/>
            <a:ext cx="1486089" cy="904894"/>
            <a:chOff x="3535921" y="2969954"/>
            <a:chExt cx="1486089" cy="904894"/>
          </a:xfrm>
        </p:grpSpPr>
        <p:sp>
          <p:nvSpPr>
            <p:cNvPr id="22" name="Oval 21"/>
            <p:cNvSpPr/>
            <p:nvPr/>
          </p:nvSpPr>
          <p:spPr>
            <a:xfrm>
              <a:off x="3535921" y="3030881"/>
              <a:ext cx="1486089" cy="8439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11154" y="2969954"/>
              <a:ext cx="11689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>
                  <a:latin typeface="UTM Avo" pitchFamily="18" charset="0"/>
                </a:rPr>
                <a:t>ươt</a:t>
              </a:r>
              <a:endParaRPr lang="en-US" sz="4800">
                <a:latin typeface="UTM Avo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9907" y="3975800"/>
            <a:ext cx="11278519" cy="1801400"/>
            <a:chOff x="236927" y="5297922"/>
            <a:chExt cx="11613477" cy="2086831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/>
          </p:blipFill>
          <p:spPr bwMode="auto">
            <a:xfrm rot="13766713">
              <a:off x="215413" y="5319436"/>
              <a:ext cx="1855602" cy="1812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/>
          </p:blipFill>
          <p:spPr bwMode="auto">
            <a:xfrm rot="13766713">
              <a:off x="2761320" y="5429798"/>
              <a:ext cx="1855602" cy="1812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/>
          </p:blipFill>
          <p:spPr bwMode="auto">
            <a:xfrm rot="13766713">
              <a:off x="7731411" y="5550665"/>
              <a:ext cx="1855602" cy="1812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/>
          </p:blipFill>
          <p:spPr bwMode="auto">
            <a:xfrm rot="13766713">
              <a:off x="5279192" y="5471835"/>
              <a:ext cx="1855602" cy="1812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/>
          </p:blipFill>
          <p:spPr bwMode="auto">
            <a:xfrm rot="13766713">
              <a:off x="10016316" y="5471835"/>
              <a:ext cx="1855602" cy="1812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723724" y="5819824"/>
              <a:ext cx="1216830" cy="67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UTM Avo" pitchFamily="18" charset="0"/>
                </a:rPr>
                <a:t>v</a:t>
              </a:r>
              <a:r>
                <a:rPr lang="en-US" sz="3200" smtClean="0">
                  <a:latin typeface="UTM Avo" pitchFamily="18" charset="0"/>
                </a:rPr>
                <a:t>ượn</a:t>
              </a:r>
              <a:endParaRPr lang="en-US" sz="3200">
                <a:latin typeface="UTM Avo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54029" y="5985100"/>
              <a:ext cx="1102938" cy="67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latin typeface="UTM Avo" pitchFamily="18" charset="0"/>
                </a:rPr>
                <a:t>vượt</a:t>
              </a:r>
              <a:endParaRPr lang="en-US" sz="3200">
                <a:latin typeface="UTM Avo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18978" y="5913747"/>
              <a:ext cx="1139251" cy="67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UTM Avo" pitchFamily="18" charset="0"/>
                </a:rPr>
                <a:t>t</a:t>
              </a:r>
              <a:r>
                <a:rPr lang="en-US" sz="3200" smtClean="0">
                  <a:latin typeface="UTM Avo" pitchFamily="18" charset="0"/>
                </a:rPr>
                <a:t>rượt</a:t>
              </a:r>
              <a:endParaRPr lang="en-US" sz="3200">
                <a:latin typeface="UTM Avo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532070" y="5938192"/>
              <a:ext cx="1216830" cy="67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UTM Avo" pitchFamily="18" charset="0"/>
                </a:rPr>
                <a:t>v</a:t>
              </a:r>
              <a:r>
                <a:rPr lang="en-US" sz="3200" smtClean="0">
                  <a:latin typeface="UTM Avo" pitchFamily="18" charset="0"/>
                </a:rPr>
                <a:t>ườn</a:t>
              </a:r>
              <a:endParaRPr lang="en-US" sz="3200">
                <a:latin typeface="UTM Avo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253747" y="6051638"/>
              <a:ext cx="1264698" cy="67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latin typeface="UTM Avo" pitchFamily="18" charset="0"/>
                </a:rPr>
                <a:t>mượt</a:t>
              </a:r>
              <a:endParaRPr lang="en-US" sz="3200">
                <a:latin typeface="UTM Avo" pitchFamily="18" charset="0"/>
              </a:endParaRPr>
            </a:p>
          </p:txBody>
        </p:sp>
      </p:grpSp>
      <p:cxnSp>
        <p:nvCxnSpPr>
          <p:cNvPr id="35" name="Straight Connector 34"/>
          <p:cNvCxnSpPr>
            <a:stCxn id="18" idx="4"/>
          </p:cNvCxnSpPr>
          <p:nvPr/>
        </p:nvCxnSpPr>
        <p:spPr>
          <a:xfrm flipH="1">
            <a:off x="2064398" y="3654124"/>
            <a:ext cx="2340696" cy="9148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8" idx="4"/>
          </p:cNvCxnSpPr>
          <p:nvPr/>
        </p:nvCxnSpPr>
        <p:spPr>
          <a:xfrm>
            <a:off x="4405094" y="3654124"/>
            <a:ext cx="6189334" cy="9148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4405093" y="3443266"/>
            <a:ext cx="2970416" cy="11831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605752" y="3517163"/>
            <a:ext cx="1553400" cy="11092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2" idx="5"/>
          </p:cNvCxnSpPr>
          <p:nvPr/>
        </p:nvCxnSpPr>
        <p:spPr>
          <a:xfrm>
            <a:off x="8479604" y="3393567"/>
            <a:ext cx="648630" cy="13251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" t="67457" r="54683" b="18319"/>
          <a:stretch/>
        </p:blipFill>
        <p:spPr bwMode="auto">
          <a:xfrm>
            <a:off x="451212" y="5335567"/>
            <a:ext cx="11390894" cy="150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9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637132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NGHỈ GIỮA GIỜ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21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2" y="0"/>
            <a:ext cx="3911022" cy="866924"/>
            <a:chOff x="994820" y="254650"/>
            <a:chExt cx="5886671" cy="866925"/>
          </a:xfrm>
        </p:grpSpPr>
        <p:grpSp>
          <p:nvGrpSpPr>
            <p:cNvPr id="5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3" y="254650"/>
              <a:ext cx="2988319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3</a:t>
              </a:r>
              <a:r>
                <a:rPr lang="en-US" altLang="zh-CN" sz="40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. Tập đọc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58255" y="181843"/>
            <a:ext cx="2545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Lượt ván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1" y="4114803"/>
            <a:ext cx="12192001" cy="2727432"/>
            <a:chOff x="-1" y="4114803"/>
            <a:chExt cx="12192001" cy="272743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1" t="26832" r="13003" b="25108"/>
            <a:stretch/>
          </p:blipFill>
          <p:spPr bwMode="auto">
            <a:xfrm>
              <a:off x="0" y="4367048"/>
              <a:ext cx="12192000" cy="2475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-1" y="4114803"/>
              <a:ext cx="11130455" cy="772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72833" y="993318"/>
            <a:ext cx="5897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mtClean="0">
                <a:latin typeface="UTM Avo" pitchFamily="18" charset="0"/>
              </a:rPr>
              <a:t>Cún, thỏ và vượn ra biển.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090" y="1566162"/>
            <a:ext cx="10908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mtClean="0">
                <a:latin typeface="UTM Avo" pitchFamily="18" charset="0"/>
              </a:rPr>
              <a:t>Biển đẹp quá. Trên bở, lũ biển trượt ván, nô đùa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7662" y="2039067"/>
            <a:ext cx="1282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UTM Avo" pitchFamily="18" charset="0"/>
              </a:rPr>
              <a:t>ầm ĩ.</a:t>
            </a:r>
            <a:endParaRPr lang="en-US" sz="3600"/>
          </a:p>
        </p:txBody>
      </p:sp>
      <p:sp>
        <p:nvSpPr>
          <p:cNvPr id="17" name="TextBox 16"/>
          <p:cNvSpPr txBox="1"/>
          <p:nvPr/>
        </p:nvSpPr>
        <p:spPr>
          <a:xfrm>
            <a:off x="603705" y="2496277"/>
            <a:ext cx="1166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mtClean="0">
                <a:latin typeface="UTM Avo" pitchFamily="18" charset="0"/>
              </a:rPr>
              <a:t>Trên mặt biển. Bọn cá chuồn hăm hở lướt ván. Đến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61657" y="2990262"/>
            <a:ext cx="1234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UTM Avo" pitchFamily="18" charset="0"/>
              </a:rPr>
              <a:t>l</a:t>
            </a:r>
            <a:r>
              <a:rPr lang="en-US" sz="3600" smtClean="0">
                <a:latin typeface="UTM Avo" pitchFamily="18" charset="0"/>
              </a:rPr>
              <a:t>ượt cún, nó lướt như múa lượn. Vượn chưa dám ra xa.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6207" y="3555184"/>
            <a:ext cx="6279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latin typeface="UTM Avo" pitchFamily="18" charset="0"/>
              </a:rPr>
              <a:t>Thỏ sợ ướt, ở trên bờ cổ vũ.</a:t>
            </a:r>
            <a:endParaRPr lang="en-US" sz="3600"/>
          </a:p>
        </p:txBody>
      </p:sp>
      <p:sp>
        <p:nvSpPr>
          <p:cNvPr id="23" name="Rectangle 22"/>
          <p:cNvSpPr/>
          <p:nvPr/>
        </p:nvSpPr>
        <p:spPr>
          <a:xfrm>
            <a:off x="591224" y="4133253"/>
            <a:ext cx="10346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latin typeface="UTM Avo" pitchFamily="18" charset="0"/>
              </a:rPr>
              <a:t>Gần trưa, ba bạn về nhà. Ra biển thú bị thật.</a:t>
            </a:r>
            <a:endParaRPr lang="en-US" sz="3600"/>
          </a:p>
        </p:txBody>
      </p:sp>
      <p:sp>
        <p:nvSpPr>
          <p:cNvPr id="24" name="Rectangle 23"/>
          <p:cNvSpPr/>
          <p:nvPr/>
        </p:nvSpPr>
        <p:spPr>
          <a:xfrm>
            <a:off x="8949569" y="4910177"/>
            <a:ext cx="1083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latin typeface="UTM Avo" pitchFamily="18" charset="0"/>
              </a:rPr>
              <a:t>HẢI LÊ</a:t>
            </a:r>
            <a:endParaRPr lang="en-US" sz="2400"/>
          </a:p>
        </p:txBody>
      </p:sp>
      <p:cxnSp>
        <p:nvCxnSpPr>
          <p:cNvPr id="26" name="Straight Connector 25"/>
          <p:cNvCxnSpPr/>
          <p:nvPr/>
        </p:nvCxnSpPr>
        <p:spPr>
          <a:xfrm>
            <a:off x="7519911" y="2149429"/>
            <a:ext cx="198739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283671" y="3048012"/>
            <a:ext cx="177122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12337" y="3555184"/>
            <a:ext cx="4092961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70768" y="3048012"/>
            <a:ext cx="198739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22630" y="2133663"/>
            <a:ext cx="1607375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6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NỀN PP\70880506_605997206600775_12331553333968896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8731" y="15762"/>
            <a:ext cx="13416455" cy="7546757"/>
          </a:xfrm>
          <a:prstGeom prst="rect">
            <a:avLst/>
          </a:prstGeom>
          <a:noFill/>
        </p:spPr>
      </p:pic>
      <p:sp>
        <p:nvSpPr>
          <p:cNvPr id="3" name="矩形: 圆角 13"/>
          <p:cNvSpPr/>
          <p:nvPr/>
        </p:nvSpPr>
        <p:spPr>
          <a:xfrm>
            <a:off x="2175640" y="-588091"/>
            <a:ext cx="7882758" cy="21795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smtClean="0">
                <a:solidFill>
                  <a:srgbClr val="FF0000"/>
                </a:solidFill>
                <a:latin typeface="UTM Avo" pitchFamily="18" charset="0"/>
              </a:rPr>
              <a:t>LUYỆN ĐỌC TỪ KHÓ</a:t>
            </a:r>
            <a:endParaRPr lang="zh-CN" alt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" name="矩形: 圆角 13"/>
          <p:cNvSpPr/>
          <p:nvPr/>
        </p:nvSpPr>
        <p:spPr>
          <a:xfrm>
            <a:off x="1040492" y="1595821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l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ướt ván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矩形: 圆角 13"/>
          <p:cNvSpPr/>
          <p:nvPr/>
        </p:nvSpPr>
        <p:spPr>
          <a:xfrm>
            <a:off x="1019470" y="2770352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t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rượt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 ván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矩形: 圆角 13"/>
          <p:cNvSpPr/>
          <p:nvPr/>
        </p:nvSpPr>
        <p:spPr>
          <a:xfrm>
            <a:off x="814516" y="3892332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n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ô đua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7" name="矩形: 圆角 13"/>
          <p:cNvSpPr/>
          <p:nvPr/>
        </p:nvSpPr>
        <p:spPr>
          <a:xfrm>
            <a:off x="5354996" y="2762467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h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ăm hở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矩形: 圆角 13"/>
          <p:cNvSpPr/>
          <p:nvPr/>
        </p:nvSpPr>
        <p:spPr>
          <a:xfrm>
            <a:off x="5680831" y="1595821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c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á chuồn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矩形: 圆角 13"/>
          <p:cNvSpPr/>
          <p:nvPr/>
        </p:nvSpPr>
        <p:spPr>
          <a:xfrm>
            <a:off x="5123804" y="3923861"/>
            <a:ext cx="7236371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l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ướt như múa lượn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2" y="0"/>
            <a:ext cx="3911022" cy="866924"/>
            <a:chOff x="994820" y="254650"/>
            <a:chExt cx="5886671" cy="866925"/>
          </a:xfrm>
        </p:grpSpPr>
        <p:grpSp>
          <p:nvGrpSpPr>
            <p:cNvPr id="5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3" y="254650"/>
              <a:ext cx="2988319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3</a:t>
              </a:r>
              <a:r>
                <a:rPr lang="en-US" altLang="zh-CN" sz="40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. Tập đọc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58255" y="181843"/>
            <a:ext cx="2545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Lượt ván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1" y="4114803"/>
            <a:ext cx="12192001" cy="2727432"/>
            <a:chOff x="-1" y="4114803"/>
            <a:chExt cx="12192001" cy="272743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1" t="26832" r="13003" b="25108"/>
            <a:stretch/>
          </p:blipFill>
          <p:spPr bwMode="auto">
            <a:xfrm>
              <a:off x="0" y="4367048"/>
              <a:ext cx="12192000" cy="2475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-1" y="4114803"/>
              <a:ext cx="11130455" cy="772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72833" y="993318"/>
            <a:ext cx="5897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mtClean="0">
                <a:latin typeface="UTM Avo" pitchFamily="18" charset="0"/>
              </a:rPr>
              <a:t>Cún, thỏ và vượn ra biển.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202" y="1509131"/>
            <a:ext cx="11240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mtClean="0">
                <a:latin typeface="UTM Avo" pitchFamily="18" charset="0"/>
              </a:rPr>
              <a:t>Biển đẹp quá. Trên bở, lũ chuột trượt ván, nô đùa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7662" y="2039067"/>
            <a:ext cx="1282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UTM Avo" pitchFamily="18" charset="0"/>
              </a:rPr>
              <a:t>ầm ĩ.</a:t>
            </a:r>
            <a:endParaRPr lang="en-US" sz="3600"/>
          </a:p>
        </p:txBody>
      </p:sp>
      <p:sp>
        <p:nvSpPr>
          <p:cNvPr id="17" name="TextBox 16"/>
          <p:cNvSpPr txBox="1"/>
          <p:nvPr/>
        </p:nvSpPr>
        <p:spPr>
          <a:xfrm>
            <a:off x="603705" y="2496277"/>
            <a:ext cx="1166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mtClean="0">
                <a:latin typeface="UTM Avo" pitchFamily="18" charset="0"/>
              </a:rPr>
              <a:t>Trên mặt biển. Bọn cá chuồn hăm hở lướt ván. Đến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61657" y="2990262"/>
            <a:ext cx="1234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UTM Avo" pitchFamily="18" charset="0"/>
              </a:rPr>
              <a:t>l</a:t>
            </a:r>
            <a:r>
              <a:rPr lang="en-US" sz="3600" smtClean="0">
                <a:latin typeface="UTM Avo" pitchFamily="18" charset="0"/>
              </a:rPr>
              <a:t>ượt cún, nó lướt như múa lượn. Vượn chưa dám ra xa.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6207" y="3555184"/>
            <a:ext cx="6279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latin typeface="UTM Avo" pitchFamily="18" charset="0"/>
              </a:rPr>
              <a:t>Thỏ sợ ướt, ở trên bờ cổ vũ.</a:t>
            </a:r>
            <a:endParaRPr lang="en-US" sz="3600"/>
          </a:p>
        </p:txBody>
      </p:sp>
      <p:sp>
        <p:nvSpPr>
          <p:cNvPr id="23" name="Rectangle 22"/>
          <p:cNvSpPr/>
          <p:nvPr/>
        </p:nvSpPr>
        <p:spPr>
          <a:xfrm>
            <a:off x="591224" y="4133253"/>
            <a:ext cx="10346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latin typeface="UTM Avo" pitchFamily="18" charset="0"/>
              </a:rPr>
              <a:t>Gần trưa, ba bạn về nhà. Ra biển thú bị thật.</a:t>
            </a:r>
            <a:endParaRPr lang="en-US" sz="3600"/>
          </a:p>
        </p:txBody>
      </p:sp>
      <p:sp>
        <p:nvSpPr>
          <p:cNvPr id="24" name="Rectangle 23"/>
          <p:cNvSpPr/>
          <p:nvPr/>
        </p:nvSpPr>
        <p:spPr>
          <a:xfrm>
            <a:off x="8949569" y="4910177"/>
            <a:ext cx="1083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latin typeface="UTM Avo" pitchFamily="18" charset="0"/>
              </a:rPr>
              <a:t>HẢI LÊ</a:t>
            </a:r>
            <a:endParaRPr lang="en-US" sz="2400"/>
          </a:p>
        </p:txBody>
      </p:sp>
      <p:grpSp>
        <p:nvGrpSpPr>
          <p:cNvPr id="22" name="Group 21"/>
          <p:cNvGrpSpPr/>
          <p:nvPr/>
        </p:nvGrpSpPr>
        <p:grpSpPr>
          <a:xfrm>
            <a:off x="6457644" y="1040616"/>
            <a:ext cx="379332" cy="511244"/>
            <a:chOff x="6457644" y="1040616"/>
            <a:chExt cx="379332" cy="511244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6457644" y="1040616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6546980" y="1051122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752890" y="1586983"/>
            <a:ext cx="379332" cy="511244"/>
            <a:chOff x="6457644" y="1040616"/>
            <a:chExt cx="379332" cy="511244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6457644" y="1040616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546980" y="1051122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250719" y="2071955"/>
            <a:ext cx="379332" cy="511244"/>
            <a:chOff x="6457644" y="1040616"/>
            <a:chExt cx="379332" cy="511244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6457644" y="1040616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6546980" y="1051122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718728" y="2548054"/>
            <a:ext cx="379332" cy="511244"/>
            <a:chOff x="6457644" y="1040616"/>
            <a:chExt cx="379332" cy="511244"/>
          </a:xfrm>
        </p:grpSpPr>
        <p:cxnSp>
          <p:nvCxnSpPr>
            <p:cNvPr id="41" name="Straight Connector 40"/>
            <p:cNvCxnSpPr/>
            <p:nvPr/>
          </p:nvCxnSpPr>
          <p:spPr>
            <a:xfrm flipV="1">
              <a:off x="6457644" y="1040616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6546980" y="1051122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0924548" y="2510550"/>
            <a:ext cx="379332" cy="511244"/>
            <a:chOff x="6457644" y="1040616"/>
            <a:chExt cx="379332" cy="511244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6457644" y="1040616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6546980" y="1051122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041229" y="3622009"/>
            <a:ext cx="379332" cy="511244"/>
            <a:chOff x="6457644" y="1040616"/>
            <a:chExt cx="379332" cy="511244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6457644" y="1040616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6546980" y="1051122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196733" y="4142958"/>
            <a:ext cx="379332" cy="511244"/>
            <a:chOff x="6457644" y="1040616"/>
            <a:chExt cx="379332" cy="511244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6457644" y="1040616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6546980" y="1051122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0616638" y="4201515"/>
            <a:ext cx="379332" cy="511244"/>
            <a:chOff x="6457644" y="1040616"/>
            <a:chExt cx="379332" cy="511244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6457644" y="1040616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6546980" y="1051122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/>
          <p:cNvCxnSpPr/>
          <p:nvPr/>
        </p:nvCxnSpPr>
        <p:spPr>
          <a:xfrm flipV="1">
            <a:off x="5650809" y="1639649"/>
            <a:ext cx="289996" cy="50073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824249" y="1038949"/>
            <a:ext cx="289996" cy="50073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894232" y="3063058"/>
            <a:ext cx="289996" cy="50073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9888522" y="1597489"/>
            <a:ext cx="289996" cy="50073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6844378" y="3052552"/>
            <a:ext cx="379332" cy="511244"/>
            <a:chOff x="6457644" y="1040616"/>
            <a:chExt cx="379332" cy="511244"/>
          </a:xfrm>
        </p:grpSpPr>
        <p:cxnSp>
          <p:nvCxnSpPr>
            <p:cNvPr id="60" name="Straight Connector 59"/>
            <p:cNvCxnSpPr/>
            <p:nvPr/>
          </p:nvCxnSpPr>
          <p:spPr>
            <a:xfrm flipV="1">
              <a:off x="6457644" y="1040616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6546980" y="1051122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11899858" y="3068639"/>
            <a:ext cx="379332" cy="511244"/>
            <a:chOff x="6457644" y="1040616"/>
            <a:chExt cx="379332" cy="511244"/>
          </a:xfrm>
        </p:grpSpPr>
        <p:cxnSp>
          <p:nvCxnSpPr>
            <p:cNvPr id="63" name="Straight Connector 62"/>
            <p:cNvCxnSpPr/>
            <p:nvPr/>
          </p:nvCxnSpPr>
          <p:spPr>
            <a:xfrm flipV="1">
              <a:off x="6457644" y="1040616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6546980" y="1051122"/>
              <a:ext cx="289996" cy="500738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8" name="Straight Connector 67"/>
          <p:cNvCxnSpPr/>
          <p:nvPr/>
        </p:nvCxnSpPr>
        <p:spPr>
          <a:xfrm flipV="1">
            <a:off x="2363855" y="3597329"/>
            <a:ext cx="289996" cy="50073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48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2281</TotalTime>
  <Words>313</Words>
  <Application>Microsoft Office PowerPoint</Application>
  <PresentationFormat>Custom</PresentationFormat>
  <Paragraphs>70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UTM Avo</vt:lpstr>
      <vt:lpstr>Calibri Light</vt:lpstr>
      <vt:lpstr>Microsoft YaHei UI</vt:lpstr>
      <vt:lpstr>Calibri</vt:lpstr>
      <vt:lpstr>宋体</vt:lpstr>
      <vt:lpstr>等线</vt:lpstr>
      <vt:lpstr>汉仪喵魂体W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TRAN MINH TUAN</cp:lastModifiedBy>
  <cp:revision>73</cp:revision>
  <dcterms:created xsi:type="dcterms:W3CDTF">2018-11-27T03:58:53Z</dcterms:created>
  <dcterms:modified xsi:type="dcterms:W3CDTF">2020-08-13T04:14:09Z</dcterms:modified>
</cp:coreProperties>
</file>