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75" r:id="rId4"/>
    <p:sldId id="258" r:id="rId5"/>
    <p:sldId id="259" r:id="rId7"/>
    <p:sldId id="272" r:id="rId8"/>
    <p:sldId id="271" r:id="rId9"/>
    <p:sldId id="264" r:id="rId10"/>
    <p:sldId id="267" r:id="rId11"/>
    <p:sldId id="268" r:id="rId12"/>
    <p:sldId id="257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830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830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415" marR="18415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430" indent="-265430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 panose="05020102010507070707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295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 panose="020B0604030504040204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130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 panose="05020102010507070707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255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 panose="020B0604030504040204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345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 panose="020B0604030504040204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53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Verdana" panose="020B0604030504040204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" y="1506448"/>
            <a:ext cx="3427031" cy="5351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2445" y="1146220"/>
            <a:ext cx="7431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welcome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51" y="3183467"/>
            <a:ext cx="2966316" cy="3674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3029803"/>
            <a:ext cx="1758592" cy="3827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itchFamily="18" charset="0"/>
              </a:rPr>
              <a:t>4. </a:t>
            </a:r>
            <a:r>
              <a:rPr lang="en-US" sz="4000" dirty="0" err="1">
                <a:latin typeface="UTM Avo" pitchFamily="18" charset="0"/>
              </a:rPr>
              <a:t>Tập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viết</a:t>
            </a:r>
            <a:endParaRPr lang="en-US" sz="4000" dirty="0">
              <a:latin typeface="UTM Avo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28359" r="14633" b="52347"/>
          <a:stretch>
            <a:fillRect/>
          </a:stretch>
        </p:blipFill>
        <p:spPr bwMode="auto">
          <a:xfrm>
            <a:off x="395785" y="1600794"/>
            <a:ext cx="11273051" cy="212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!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61"/>
            <a:ext cx="12192000" cy="60118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59875" y="56605"/>
            <a:ext cx="3296993" cy="56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itchFamily="18" charset="0"/>
              </a:rPr>
              <a:t>Khởi động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706" y="1465729"/>
            <a:ext cx="841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1848" y="2317373"/>
            <a:ext cx="841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37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3810" y="106680"/>
            <a:ext cx="8784590" cy="156718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4386" y="1478891"/>
            <a:ext cx="3136895" cy="1336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- ôt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10134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70: 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>
                  <a:solidFill>
                    <a:srgbClr val="008000"/>
                  </a:solidFill>
                  <a:latin typeface="UTM Avo" pitchFamily="18" charset="0"/>
                </a:rPr>
                <a:t>ôn</a:t>
              </a:r>
              <a:endParaRPr lang="en-US" sz="13000" dirty="0">
                <a:solidFill>
                  <a:srgbClr val="008000"/>
                </a:solidFill>
                <a:latin typeface="UTM Avo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>
                  <a:solidFill>
                    <a:srgbClr val="008000"/>
                  </a:solidFill>
                  <a:latin typeface="UTM Avo" pitchFamily="18" charset="0"/>
                </a:rPr>
                <a:t>ôt</a:t>
              </a:r>
              <a:endParaRPr lang="en-US" sz="13000" dirty="0">
                <a:solidFill>
                  <a:srgbClr val="008000"/>
                </a:solidFill>
                <a:latin typeface="UTM Avo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>
                <a:solidFill>
                  <a:srgbClr val="008000"/>
                </a:solidFill>
                <a:latin typeface="UTM Avo" pitchFamily="18" charset="0"/>
              </a:rPr>
              <a:t>ôn</a:t>
            </a:r>
            <a:endParaRPr lang="en-US" sz="7200" dirty="0">
              <a:solidFill>
                <a:srgbClr val="008000"/>
              </a:solidFill>
              <a:latin typeface="UTM Avo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itchFamily="18" charset="0"/>
              </a:rPr>
              <a:t>ô</a:t>
            </a:r>
            <a:endParaRPr lang="en-US" sz="6000" dirty="0">
              <a:latin typeface="UTM Avo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UTM Avo" pitchFamily="18" charset="0"/>
              </a:rPr>
              <a:t>n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>
                <a:solidFill>
                  <a:srgbClr val="008000"/>
                </a:solidFill>
                <a:latin typeface="UTM Avo" pitchFamily="18" charset="0"/>
              </a:rPr>
              <a:t>ôt</a:t>
            </a:r>
            <a:endParaRPr lang="en-US" sz="7200" dirty="0">
              <a:solidFill>
                <a:srgbClr val="008000"/>
              </a:solidFill>
              <a:latin typeface="UTM Avo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itchFamily="18" charset="0"/>
              </a:rPr>
              <a:t>ô</a:t>
            </a:r>
            <a:endParaRPr lang="en-US" sz="6000" dirty="0">
              <a:latin typeface="UTM Avo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UTM Avo" pitchFamily="18" charset="0"/>
              </a:rPr>
              <a:t>t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itchFamily="18" charset="0"/>
              </a:rPr>
              <a:t>ô </a:t>
            </a:r>
            <a:r>
              <a:rPr lang="en-US" sz="6000">
                <a:latin typeface="UTM Avo" pitchFamily="18" charset="0"/>
              </a:rPr>
              <a:t>- nờ - ôn</a:t>
            </a:r>
            <a:endParaRPr lang="en-US" sz="60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itchFamily="18" charset="0"/>
              </a:rPr>
              <a:t>ô </a:t>
            </a:r>
            <a:r>
              <a:rPr lang="en-US" sz="6000">
                <a:latin typeface="UTM Avo" pitchFamily="18" charset="0"/>
              </a:rPr>
              <a:t>- tờ -ôt</a:t>
            </a:r>
            <a:endParaRPr lang="en-US" sz="6000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0" y="33536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itchFamily="18" charset="0"/>
              </a:rPr>
              <a:t>1. </a:t>
            </a:r>
            <a:r>
              <a:rPr lang="en-US" sz="4400" dirty="0" err="1">
                <a:latin typeface="UTM Avo" pitchFamily="18" charset="0"/>
              </a:rPr>
              <a:t>Làm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quen</a:t>
            </a:r>
            <a:endParaRPr lang="en-US" sz="4400" dirty="0">
              <a:latin typeface="UTM Avo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46036" y="4006597"/>
            <a:ext cx="2514600" cy="1652518"/>
            <a:chOff x="4839940" y="1190226"/>
            <a:chExt cx="2209800" cy="1520477"/>
          </a:xfrm>
        </p:grpSpPr>
        <p:sp>
          <p:nvSpPr>
            <p:cNvPr id="45" name="Rectangle 44"/>
            <p:cNvSpPr/>
            <p:nvPr/>
          </p:nvSpPr>
          <p:spPr>
            <a:xfrm>
              <a:off x="4839940" y="1190226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UTM Avo" pitchFamily="18" charset="0"/>
                </a:rPr>
                <a:t>thôn</a:t>
              </a:r>
              <a:endParaRPr lang="en-US" sz="4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39940" y="2024903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rgbClr val="008000"/>
                  </a:solidFill>
                  <a:latin typeface="UTM Avo" pitchFamily="18" charset="0"/>
                </a:rPr>
                <a:t>th</a:t>
              </a:r>
              <a:endParaRPr lang="en-US" sz="4800" dirty="0">
                <a:solidFill>
                  <a:srgbClr val="008000"/>
                </a:solidFill>
                <a:latin typeface="UTM Avo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944840" y="2024903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>
                  <a:solidFill>
                    <a:schemeClr val="tx1"/>
                  </a:solidFill>
                  <a:latin typeface="UTM Avo" pitchFamily="18" charset="0"/>
                </a:rPr>
                <a:t>ôn</a:t>
              </a:r>
              <a:endParaRPr lang="en-US" sz="40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01440" y="4038673"/>
            <a:ext cx="3171941" cy="1656347"/>
            <a:chOff x="3810000" y="1447800"/>
            <a:chExt cx="2209800" cy="1524000"/>
          </a:xfrm>
        </p:grpSpPr>
        <p:sp>
          <p:nvSpPr>
            <p:cNvPr id="54" name="Rectangle 5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UTM Avo" pitchFamily="18" charset="0"/>
                </a:rPr>
                <a:t>cột</a:t>
              </a:r>
              <a:endParaRPr lang="en-US" sz="4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>
                  <a:solidFill>
                    <a:srgbClr val="008000"/>
                  </a:solidFill>
                  <a:latin typeface="UTM Avo" pitchFamily="18" charset="0"/>
                </a:rPr>
                <a:t>c</a:t>
              </a:r>
              <a:endParaRPr lang="en-US" sz="4000" dirty="0">
                <a:solidFill>
                  <a:srgbClr val="008000"/>
                </a:solidFill>
                <a:latin typeface="UTM Avo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>
                  <a:solidFill>
                    <a:schemeClr val="tx1"/>
                  </a:solidFill>
                  <a:latin typeface="UTM Avo" pitchFamily="18" charset="0"/>
                </a:rPr>
                <a:t>ột</a:t>
              </a:r>
              <a:endParaRPr lang="en-US" sz="40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5093" y="5892650"/>
            <a:ext cx="394420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thờ - ôn - thôn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73368" y="5849710"/>
            <a:ext cx="651273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c</a:t>
            </a:r>
            <a:r>
              <a:rPr lang="en-US" sz="4000">
                <a:latin typeface="UTM Avo" pitchFamily="18" charset="0"/>
              </a:rPr>
              <a:t>ờ - ốt – cốt </a:t>
            </a:r>
            <a:r>
              <a:rPr lang="en-US" sz="4000" dirty="0">
                <a:latin typeface="UTM Avo" pitchFamily="18" charset="0"/>
              </a:rPr>
              <a:t>– </a:t>
            </a:r>
            <a:r>
              <a:rPr lang="en-US" sz="4000" dirty="0" err="1">
                <a:latin typeface="UTM Avo" pitchFamily="18" charset="0"/>
              </a:rPr>
              <a:t>nặng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>
                <a:latin typeface="UTM Avo" pitchFamily="18" charset="0"/>
              </a:rPr>
              <a:t>– cột</a:t>
            </a:r>
            <a:endParaRPr lang="en-US" sz="4000" dirty="0">
              <a:latin typeface="UTM Avo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26245" r="21482" b="28715"/>
          <a:stretch>
            <a:fillRect/>
          </a:stretch>
        </p:blipFill>
        <p:spPr bwMode="auto">
          <a:xfrm>
            <a:off x="782438" y="860565"/>
            <a:ext cx="9536800" cy="329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8" y="3194682"/>
            <a:ext cx="1991130" cy="3533132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" y="0"/>
            <a:ext cx="11927540" cy="7261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atin typeface="UTM Avo" pitchFamily="18" charset="0"/>
              </a:rPr>
              <a:t>2. </a:t>
            </a:r>
            <a:r>
              <a:rPr lang="en-US" sz="4000" dirty="0" err="1">
                <a:latin typeface="UTM Avo" pitchFamily="18" charset="0"/>
              </a:rPr>
              <a:t>Tiếng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nào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err="1">
                <a:latin typeface="UTM Avo" pitchFamily="18" charset="0"/>
              </a:rPr>
              <a:t>vần</a:t>
            </a:r>
            <a:r>
              <a:rPr lang="en-US" sz="4000">
                <a:latin typeface="UTM Avo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UTM Avo" pitchFamily="18" charset="0"/>
              </a:rPr>
              <a:t>ôn</a:t>
            </a:r>
            <a:r>
              <a:rPr lang="en-US" sz="4000">
                <a:latin typeface="UTM Avo" pitchFamily="18" charset="0"/>
              </a:rPr>
              <a:t>? </a:t>
            </a:r>
            <a:r>
              <a:rPr lang="en-US" sz="4000" dirty="0" err="1">
                <a:latin typeface="UTM Avo" pitchFamily="18" charset="0"/>
              </a:rPr>
              <a:t>Tiếng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nào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err="1">
                <a:latin typeface="UTM Avo" pitchFamily="18" charset="0"/>
              </a:rPr>
              <a:t>vần</a:t>
            </a:r>
            <a:r>
              <a:rPr lang="en-US" sz="4000">
                <a:latin typeface="UTM Avo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UTM Avo" pitchFamily="18" charset="0"/>
              </a:rPr>
              <a:t>ôt</a:t>
            </a:r>
            <a:r>
              <a:rPr lang="en-US" sz="4000">
                <a:latin typeface="UTM Avo" pitchFamily="18" charset="0"/>
              </a:rPr>
              <a:t>?</a:t>
            </a:r>
            <a:endParaRPr lang="en-US" sz="4000" dirty="0">
              <a:latin typeface="UTM Avo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9030" r="24342" b="13290"/>
          <a:stretch>
            <a:fillRect/>
          </a:stretch>
        </p:blipFill>
        <p:spPr bwMode="auto">
          <a:xfrm>
            <a:off x="1514902" y="859276"/>
            <a:ext cx="10235820" cy="57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71248" y="2019869"/>
            <a:ext cx="3889612" cy="1323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00048" y="2333767"/>
            <a:ext cx="1132764" cy="10099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430603" y="2224585"/>
            <a:ext cx="682388" cy="9700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169994" y="3738954"/>
            <a:ext cx="1405719" cy="1222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63771" y="3738954"/>
            <a:ext cx="1597089" cy="1106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16054" y="3906425"/>
            <a:ext cx="3814549" cy="938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4056"/>
            <a:ext cx="2019868" cy="5847769"/>
          </a:xfrm>
          <a:prstGeom prst="rect">
            <a:avLst/>
          </a:prstGeom>
        </p:spPr>
      </p:pic>
      <p:sp>
        <p:nvSpPr>
          <p:cNvPr id="19" name="Title 1"/>
          <p:cNvSpPr txBox="1"/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itchFamily="18" charset="0"/>
              </a:rPr>
              <a:t>3. </a:t>
            </a:r>
            <a:r>
              <a:rPr lang="en-US" sz="4800" dirty="0" err="1">
                <a:latin typeface="UTM Avo" pitchFamily="18" charset="0"/>
              </a:rPr>
              <a:t>Tập</a:t>
            </a:r>
            <a:r>
              <a:rPr lang="en-US" sz="4800" dirty="0">
                <a:latin typeface="UTM Avo" pitchFamily="18" charset="0"/>
              </a:rPr>
              <a:t> </a:t>
            </a:r>
            <a:r>
              <a:rPr lang="en-US" sz="4800" dirty="0" err="1">
                <a:latin typeface="UTM Avo" pitchFamily="18" charset="0"/>
              </a:rPr>
              <a:t>đọc</a:t>
            </a:r>
            <a:endParaRPr lang="en-US" sz="4800" dirty="0">
              <a:latin typeface="UTM Avo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21567" r="22379" b="12804"/>
          <a:stretch>
            <a:fillRect/>
          </a:stretch>
        </p:blipFill>
        <p:spPr bwMode="auto">
          <a:xfrm>
            <a:off x="1351128" y="874057"/>
            <a:ext cx="10194878" cy="5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>
            <a:fillRect/>
          </a:stretch>
        </p:blipFill>
        <p:spPr>
          <a:xfrm>
            <a:off x="0" y="4382910"/>
            <a:ext cx="1965278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817659" cy="605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UTM Avo" pitchFamily="18" charset="0"/>
              </a:rPr>
              <a:t>hãy</a:t>
            </a:r>
            <a:r>
              <a:rPr lang="en-US" sz="2800">
                <a:solidFill>
                  <a:schemeClr val="tx1"/>
                </a:solidFill>
                <a:latin typeface="UTM Avo" pitchFamily="18" charset="0"/>
              </a:rPr>
              <a:t> ghép </a:t>
            </a:r>
            <a:r>
              <a:rPr lang="en-US" sz="2800" err="1">
                <a:solidFill>
                  <a:schemeClr val="tx1"/>
                </a:solidFill>
                <a:latin typeface="UTM Avo" pitchFamily="18" charset="0"/>
              </a:rPr>
              <a:t>cho</a:t>
            </a:r>
            <a:r>
              <a:rPr lang="en-US" sz="2800">
                <a:solidFill>
                  <a:schemeClr val="tx1"/>
                </a:solidFill>
                <a:latin typeface="UTM Avo" pitchFamily="18" charset="0"/>
              </a:rPr>
              <a:t> đúng ? 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48013" r="18810" b="16726"/>
          <a:stretch>
            <a:fillRect/>
          </a:stretch>
        </p:blipFill>
        <p:spPr bwMode="auto">
          <a:xfrm>
            <a:off x="1337480" y="1525121"/>
            <a:ext cx="9962866" cy="409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986860" y="2524836"/>
            <a:ext cx="1556940" cy="327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86860" y="4107976"/>
            <a:ext cx="1556940" cy="6550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0</TotalTime>
  <Words>301</Words>
  <Application>WPS Presentation</Application>
  <PresentationFormat>Widescreen</PresentationFormat>
  <Paragraphs>61</Paragraphs>
  <Slides>11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SimSun</vt:lpstr>
      <vt:lpstr>Wingdings</vt:lpstr>
      <vt:lpstr>Wingdings 2</vt:lpstr>
      <vt:lpstr>Verdana</vt:lpstr>
      <vt:lpstr>UTM Avo</vt:lpstr>
      <vt:lpstr>Segoe Print</vt:lpstr>
      <vt:lpstr>Times New Roman</vt:lpstr>
      <vt:lpstr>HP001 4 hàng</vt:lpstr>
      <vt:lpstr>Microsoft YaHei</vt:lpstr>
      <vt:lpstr>Arial Unicode MS</vt:lpstr>
      <vt:lpstr>Calibri</vt:lpstr>
      <vt:lpstr>Aspect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hien le</cp:lastModifiedBy>
  <cp:revision>58</cp:revision>
  <cp:lastPrinted>2023-11-30T13:47:00Z</cp:lastPrinted>
  <dcterms:created xsi:type="dcterms:W3CDTF">2020-08-10T07:03:00Z</dcterms:created>
  <dcterms:modified xsi:type="dcterms:W3CDTF">2024-12-04T08:17:32Z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CA4BF572F3924539AA6F11F08AC43D06_12</vt:lpwstr>
  </property>
  <property fmtid="{D5CDD505-2E9C-101B-9397-08002B2CF9AE}" pid="3" name="KSOProductBuildVer">
    <vt:lpwstr>1033-12.2.0.18911</vt:lpwstr>
  </property>
</Properties>
</file>