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0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8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4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7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9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1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8CFD-2D55-402C-AA44-534F2E9F75D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4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7796" t="20739" r="28011" b="17848"/>
          <a:stretch/>
        </p:blipFill>
        <p:spPr>
          <a:xfrm>
            <a:off x="2312126" y="846266"/>
            <a:ext cx="8720694" cy="59058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3485" y="846266"/>
            <a:ext cx="7145384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Ở nhà Hà</a:t>
            </a:r>
          </a:p>
          <a:p>
            <a:pPr algn="just"/>
            <a:r>
              <a:rPr lang="vi-VN" sz="2800" dirty="0">
                <a:latin typeface="UTM Avo" panose="02040603050506020204" pitchFamily="18" charset="0"/>
              </a:rPr>
              <a:t>	Nhà Hà có bà và ba má. À, có cả Hà và bé Lê nữa chứ.</a:t>
            </a:r>
          </a:p>
          <a:p>
            <a:pPr algn="just"/>
            <a:r>
              <a:rPr lang="vi-VN" sz="2800" dirty="0">
                <a:latin typeface="UTM Avo" panose="02040603050506020204" pitchFamily="18" charset="0"/>
              </a:rPr>
              <a:t>	6 giờ, Hà giúp má sắp cơm. Ba cho gà ăn. Bà rửa mặt cho bé Lê. Kế đó, cả nhà ăn cơm. 7 giờ, ba má dắt xe đi làm. Hà ra lớp. Bà đưa bé Lê đi nhà trẻ.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6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06949"/>
              </p:ext>
            </p:extLst>
          </p:nvPr>
        </p:nvGraphicFramePr>
        <p:xfrm>
          <a:off x="790054" y="1374755"/>
          <a:ext cx="10783247" cy="4957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3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156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UTM Avo" panose="02040603050506020204" pitchFamily="18" charset="0"/>
                        </a:rPr>
                        <a:t>6</a:t>
                      </a:r>
                      <a:r>
                        <a:rPr lang="vi-VN" sz="2800" b="1" baseline="0" dirty="0">
                          <a:latin typeface="UTM Avo" panose="02040603050506020204" pitchFamily="18" charset="0"/>
                        </a:rPr>
                        <a:t> giờ</a:t>
                      </a:r>
                      <a:endParaRPr lang="en-US" sz="28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UTM Avo" panose="02040603050506020204" pitchFamily="18" charset="0"/>
                        </a:rPr>
                        <a:t>7 giờ</a:t>
                      </a:r>
                      <a:endParaRPr lang="en-US" sz="28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M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:</a:t>
                      </a:r>
                      <a:r>
                        <a:rPr lang="vi-VN" sz="2800" dirty="0">
                          <a:latin typeface="UTM Avo" panose="02040603050506020204" pitchFamily="18" charset="0"/>
                        </a:rPr>
                        <a:t> Má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sắp cơm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dắt xe đi</a:t>
                      </a:r>
                      <a:r>
                        <a:rPr lang="vi-VN" sz="2800" baseline="0" dirty="0">
                          <a:latin typeface="UTM Avo" panose="02040603050506020204" pitchFamily="18" charset="0"/>
                        </a:rPr>
                        <a:t> làm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Hà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vi-VN" sz="2800" baseline="0" dirty="0">
                          <a:latin typeface="UTM Avo" panose="02040603050506020204" pitchFamily="18" charset="0"/>
                        </a:rPr>
                        <a:t> má ................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ra lớp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Ba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cho gà</a:t>
                      </a:r>
                      <a:r>
                        <a:rPr lang="vi-VN" sz="2800" baseline="0" dirty="0">
                          <a:latin typeface="UTM Avo" panose="02040603050506020204" pitchFamily="18" charset="0"/>
                        </a:rPr>
                        <a:t> ăn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................ đi</a:t>
                      </a:r>
                      <a:r>
                        <a:rPr lang="vi-VN" sz="2800" baseline="0" dirty="0">
                          <a:latin typeface="UTM Avo" panose="02040603050506020204" pitchFamily="18" charset="0"/>
                        </a:rPr>
                        <a:t> làm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rửa mặt</a:t>
                      </a:r>
                      <a:r>
                        <a:rPr lang="vi-VN" sz="2800" baseline="0" dirty="0">
                          <a:latin typeface="UTM Avo" panose="02040603050506020204" pitchFamily="18" charset="0"/>
                        </a:rPr>
                        <a:t> cho bé Lê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.............. bé</a:t>
                      </a:r>
                      <a:r>
                        <a:rPr lang="vi-VN" sz="2800" baseline="0" dirty="0">
                          <a:latin typeface="UTM Avo" panose="02040603050506020204" pitchFamily="18" charset="0"/>
                        </a:rPr>
                        <a:t> đi nhà trẻ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26842" y="3589362"/>
            <a:ext cx="174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sắp cơm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6342" y="4560627"/>
            <a:ext cx="132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dắt xe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6540" y="5570563"/>
            <a:ext cx="98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đưa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8708" y="5570563"/>
            <a:ext cx="98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01408" y="123556"/>
            <a:ext cx="2254735" cy="976897"/>
            <a:chOff x="390727" y="2611311"/>
            <a:chExt cx="2254735" cy="976897"/>
          </a:xfrm>
        </p:grpSpPr>
        <p:sp>
          <p:nvSpPr>
            <p:cNvPr id="10" name="TextBox 9"/>
            <p:cNvSpPr txBox="1"/>
            <p:nvPr/>
          </p:nvSpPr>
          <p:spPr>
            <a:xfrm>
              <a:off x="824235" y="2854778"/>
              <a:ext cx="1821227" cy="70788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Điền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1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026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91" t="22853" r="21513" b="59097"/>
          <a:stretch/>
        </p:blipFill>
        <p:spPr>
          <a:xfrm>
            <a:off x="1430476" y="2757419"/>
            <a:ext cx="8900879" cy="159368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670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58: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 ăn - ăt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65323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ăt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08597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ăn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87635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>
                  <a:solidFill>
                    <a:prstClr val="black"/>
                  </a:solidFill>
                  <a:latin typeface="UTM Avo" panose="02040603050506020204" pitchFamily="18" charset="0"/>
                </a:rPr>
                <a:t>ăt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ă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89545" y="4998540"/>
            <a:ext cx="480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UTM Avo" panose="02040603050506020204" pitchFamily="18" charset="0"/>
              </a:rPr>
              <a:t>(ă - tờ - ăt)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5250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>
                  <a:solidFill>
                    <a:prstClr val="black"/>
                  </a:solidFill>
                  <a:latin typeface="UTM Avo" panose="02040603050506020204" pitchFamily="18" charset="0"/>
                </a:rPr>
                <a:t>ăn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ă</a:t>
              </a:r>
              <a:endParaRPr lang="en-US" sz="60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n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4136" y="4998541"/>
            <a:ext cx="5210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UTM Avo" panose="02040603050506020204" pitchFamily="18" charset="0"/>
              </a:rPr>
              <a:t>(ă - nờ - ăn)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2881" y="459148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58: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 ăn - ăt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0141" y="4804856"/>
            <a:ext cx="1999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latin typeface="UTM Avo" panose="02040603050506020204" pitchFamily="18" charset="0"/>
              </a:rPr>
              <a:t>chăn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4055" y="4804856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4875" y="1234960"/>
            <a:ext cx="220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UTM Avo" panose="02040603050506020204" pitchFamily="18" charset="0"/>
              </a:rPr>
              <a:t>ch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3777" y="2377898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>
                  <a:solidFill>
                    <a:prstClr val="black"/>
                  </a:solidFill>
                  <a:latin typeface="UTM Avo" panose="02040603050506020204" pitchFamily="18" charset="0"/>
                </a:rPr>
                <a:t>chăn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ch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ăn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04715" y="4804856"/>
            <a:ext cx="618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UTM Avo" panose="02040603050506020204" pitchFamily="18" charset="0"/>
              </a:rPr>
              <a:t>(chờ - ăn - chăn)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68" t="27597" r="54091" b="38776"/>
          <a:stretch/>
        </p:blipFill>
        <p:spPr>
          <a:xfrm>
            <a:off x="1260235" y="1293994"/>
            <a:ext cx="4487868" cy="33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497540" y="4845649"/>
            <a:ext cx="7694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UTM Avo" panose="02040603050506020204" pitchFamily="18" charset="0"/>
              </a:rPr>
              <a:t>(mờ - ăt - măt - sắc – mắt)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6913" y="4845649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latin typeface="UTM Avo" panose="02040603050506020204" pitchFamily="18" charset="0"/>
              </a:rPr>
              <a:t>mắt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2481" y="4849313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4758" y="1037618"/>
            <a:ext cx="1635639" cy="830997"/>
            <a:chOff x="7814875" y="1234960"/>
            <a:chExt cx="2321902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UTM Avo" panose="02040603050506020204" pitchFamily="18" charset="0"/>
                </a:rPr>
                <a:t>mắt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58579" y="1234960"/>
              <a:ext cx="83388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ăt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13515" y="2328229"/>
            <a:ext cx="3662509" cy="2620451"/>
            <a:chOff x="6954592" y="2421733"/>
            <a:chExt cx="3662509" cy="2620451"/>
          </a:xfrm>
        </p:grpSpPr>
        <p:grpSp>
          <p:nvGrpSpPr>
            <p:cNvPr id="9" name="Group 8"/>
            <p:cNvGrpSpPr/>
            <p:nvPr/>
          </p:nvGrpSpPr>
          <p:grpSpPr>
            <a:xfrm>
              <a:off x="6954592" y="2421733"/>
              <a:ext cx="3662509" cy="2057806"/>
              <a:chOff x="3810000" y="1447800"/>
              <a:chExt cx="2209800" cy="1524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vi-VN" sz="48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mắt</a:t>
                </a:r>
                <a:endParaRPr lang="en-US" sz="48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10000" y="2286000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vi-VN" sz="4800" b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măt</a:t>
                </a:r>
                <a:endParaRPr lang="en-US" sz="48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14900" y="2286000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endParaRPr lang="en-US" sz="48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rot="1060721">
              <a:off x="9304343" y="3595634"/>
              <a:ext cx="5022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latin typeface="UTM Avo" panose="02040603050506020204" pitchFamily="18" charset="0"/>
                </a:rPr>
                <a:t>’</a:t>
              </a:r>
            </a:p>
          </p:txBody>
        </p:sp>
      </p:grpSp>
      <p:pic>
        <p:nvPicPr>
          <p:cNvPr id="1026" name="Picture 2" descr="Cách kiểm tra ung thư mắt ở trẻ em bằng smartph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1" r="-233" b="24834"/>
          <a:stretch/>
        </p:blipFill>
        <p:spPr bwMode="auto">
          <a:xfrm>
            <a:off x="841758" y="1864912"/>
            <a:ext cx="4348428" cy="21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8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72881" y="459148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58: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 ăn - ăt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0437" y="5334527"/>
            <a:ext cx="220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UTM Avo" panose="02040603050506020204" pitchFamily="18" charset="0"/>
              </a:rPr>
              <a:t>ch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74476" y="5334527"/>
            <a:ext cx="1635639" cy="923330"/>
            <a:chOff x="7814875" y="1234960"/>
            <a:chExt cx="2321902" cy="923330"/>
          </a:xfrm>
        </p:grpSpPr>
        <p:sp>
          <p:nvSpPr>
            <p:cNvPr id="22" name="TextBox 21"/>
            <p:cNvSpPr txBox="1"/>
            <p:nvPr/>
          </p:nvSpPr>
          <p:spPr>
            <a:xfrm>
              <a:off x="7814875" y="1234960"/>
              <a:ext cx="23219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UTM Avo" panose="02040603050506020204" pitchFamily="18" charset="0"/>
                </a:rPr>
                <a:t>mắt</a:t>
              </a:r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622134" y="1234960"/>
              <a:ext cx="129753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ăt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20668" t="27597" r="54091" b="38776"/>
          <a:stretch/>
        </p:blipFill>
        <p:spPr>
          <a:xfrm>
            <a:off x="1128947" y="1823667"/>
            <a:ext cx="4293059" cy="3215587"/>
          </a:xfrm>
          <a:prstGeom prst="rect">
            <a:avLst/>
          </a:prstGeom>
        </p:spPr>
      </p:pic>
      <p:pic>
        <p:nvPicPr>
          <p:cNvPr id="25" name="Picture 2" descr="Cách kiểm tra ung thư mắt ở trẻ em bằng smart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1" r="-233" b="24834"/>
          <a:stretch/>
        </p:blipFill>
        <p:spPr bwMode="auto">
          <a:xfrm>
            <a:off x="6918081" y="2148247"/>
            <a:ext cx="4348428" cy="21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1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21" y="1397726"/>
            <a:ext cx="8449514" cy="5460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dirty="0">
                <a:solidFill>
                  <a:srgbClr val="92D05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92D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6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29158" y="2607448"/>
            <a:ext cx="1549533" cy="976897"/>
            <a:chOff x="390727" y="2611311"/>
            <a:chExt cx="1549533" cy="976897"/>
          </a:xfrm>
        </p:grpSpPr>
        <p:sp>
          <p:nvSpPr>
            <p:cNvPr id="28" name="TextBox 27"/>
            <p:cNvSpPr txBox="1"/>
            <p:nvPr/>
          </p:nvSpPr>
          <p:spPr>
            <a:xfrm>
              <a:off x="824235" y="2854778"/>
              <a:ext cx="1116025" cy="726894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Nối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29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5518" t="20203" r="25980" b="13600"/>
          <a:stretch/>
        </p:blipFill>
        <p:spPr>
          <a:xfrm>
            <a:off x="2212198" y="-1"/>
            <a:ext cx="8937287" cy="68580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953218" y="1764405"/>
            <a:ext cx="643943" cy="772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966870" y="1841678"/>
            <a:ext cx="736324" cy="6181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601858" y="1584101"/>
            <a:ext cx="3580779" cy="10233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95494" y="3747752"/>
            <a:ext cx="721216" cy="850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36898" y="3400023"/>
            <a:ext cx="3338922" cy="15841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126033" y="3214362"/>
            <a:ext cx="3266214" cy="18534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9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7796" t="20739" r="28011" b="17848"/>
          <a:stretch/>
        </p:blipFill>
        <p:spPr>
          <a:xfrm>
            <a:off x="2312126" y="846266"/>
            <a:ext cx="8720694" cy="59058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3485" y="846266"/>
            <a:ext cx="7145384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Ở nhà Hà</a:t>
            </a:r>
          </a:p>
          <a:p>
            <a:pPr algn="just"/>
            <a:r>
              <a:rPr lang="vi-VN" sz="2800" dirty="0">
                <a:latin typeface="UTM Avo" panose="02040603050506020204" pitchFamily="18" charset="0"/>
              </a:rPr>
              <a:t>	Nhà Hà có bà và ba má.  À, có cả Hà và bé Lê nữa chứ.</a:t>
            </a:r>
          </a:p>
          <a:p>
            <a:pPr algn="just"/>
            <a:r>
              <a:rPr lang="vi-VN" sz="2800" dirty="0">
                <a:latin typeface="UTM Avo" panose="02040603050506020204" pitchFamily="18" charset="0"/>
              </a:rPr>
              <a:t>	6 giờ, Hà giúp má sắp cơm.  Ba cho gà ăn.  Bà rửa mặt cho bé Lê.  Kế đó, cả nhà ăn cơm.  7 giờ, ba má dắt xe đi làm.  Hà ra lớp.  Bà đưa bé Lê đi nhà trẻ.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72185" y="1197705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2060"/>
                </a:solidFill>
              </a:rPr>
              <a:t>1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87061" y="1211998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2060"/>
                </a:solidFill>
              </a:rPr>
              <a:t>2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72185" y="2180899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2060"/>
                </a:solidFill>
              </a:rPr>
              <a:t>3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556107" y="2111507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2060"/>
                </a:solidFill>
              </a:rPr>
              <a:t>4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92591" y="2520533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2060"/>
                </a:solidFill>
              </a:rPr>
              <a:t>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95176" y="253359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2060"/>
                </a:solidFill>
              </a:rPr>
              <a:t>6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57786" y="2541273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2060"/>
                </a:solidFill>
              </a:rPr>
              <a:t>7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416479" y="3083683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2060"/>
                </a:solidFill>
              </a:rPr>
              <a:t>8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027412" y="298021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2060"/>
                </a:solidFill>
              </a:rPr>
              <a:t>9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295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65</cp:revision>
  <cp:lastPrinted>2022-11-20T14:57:16Z</cp:lastPrinted>
  <dcterms:created xsi:type="dcterms:W3CDTF">2020-08-09T12:11:41Z</dcterms:created>
  <dcterms:modified xsi:type="dcterms:W3CDTF">2022-11-20T14:57:37Z</dcterms:modified>
</cp:coreProperties>
</file>