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1"/>
  </p:notesMasterIdLst>
  <p:sldIdLst>
    <p:sldId id="256" r:id="rId4"/>
    <p:sldId id="257" r:id="rId5"/>
    <p:sldId id="274" r:id="rId6"/>
    <p:sldId id="262" r:id="rId7"/>
    <p:sldId id="263" r:id="rId8"/>
    <p:sldId id="266" r:id="rId9"/>
    <p:sldId id="261" r:id="rId10"/>
    <p:sldId id="267" r:id="rId11"/>
    <p:sldId id="268" r:id="rId12"/>
    <p:sldId id="265" r:id="rId13"/>
    <p:sldId id="264" r:id="rId14"/>
    <p:sldId id="269" r:id="rId15"/>
    <p:sldId id="270" r:id="rId16"/>
    <p:sldId id="271" r:id="rId17"/>
    <p:sldId id="272" r:id="rId18"/>
    <p:sldId id="273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D2853-A80B-43FB-BE14-C06A2DB1F92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FDF2-3754-44FF-99DF-66823DCB64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68AF-7499-44CB-90A2-25AF467B05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080CF-9B70-4AC9-9B54-7BB2ED7CF29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38EDA-D4C4-4B67-A4C4-A3798FF988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928A-1F41-4980-A311-3667C5C784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hdphoto" Target="../media/image26.wdp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9883" y="3429000"/>
            <a:ext cx="6941712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400" b="1" dirty="0">
                <a:solidFill>
                  <a:schemeClr val="accent4"/>
                </a:solidFill>
                <a:latin typeface="UTM Avo" panose="02040603050506020204" pitchFamily="18" charset="0"/>
              </a:rPr>
              <a:t>CHÀO MỪNG CÁC CON</a:t>
            </a:r>
            <a:endParaRPr lang="vi-VN" sz="4400" b="1" dirty="0">
              <a:solidFill>
                <a:schemeClr val="accent4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4400" b="1" dirty="0">
                <a:solidFill>
                  <a:schemeClr val="accent4"/>
                </a:solidFill>
                <a:latin typeface="UTM Avo" panose="02040603050506020204" pitchFamily="18" charset="0"/>
              </a:rPr>
              <a:t>ĐẾN VỚI TIẾT HỌC</a:t>
            </a:r>
            <a:endParaRPr lang="en-US" sz="4400" b="1" dirty="0"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16140" r="26104" b="15024"/>
          <a:stretch>
            <a:fillRect/>
          </a:stretch>
        </p:blipFill>
        <p:spPr>
          <a:xfrm>
            <a:off x="2103118" y="91440"/>
            <a:ext cx="7747899" cy="6257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1577" y="1776548"/>
            <a:ext cx="142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UTM Avo" panose="02040603050506020204" pitchFamily="18" charset="0"/>
              </a:rPr>
              <a:t>nấm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34982" y="1776548"/>
            <a:ext cx="1689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UTM Avo" panose="02040603050506020204" pitchFamily="18" charset="0"/>
              </a:rPr>
              <a:t>mầm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256" y="6150114"/>
            <a:ext cx="2460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UTM Avo" panose="02040603050506020204" pitchFamily="18" charset="0"/>
              </a:rPr>
              <a:t>tập múa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4982" y="6150114"/>
            <a:ext cx="2563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UTM Avo" panose="02040603050506020204" pitchFamily="18" charset="0"/>
              </a:rPr>
              <a:t>sâm cầm</a:t>
            </a:r>
            <a:endParaRPr lang="en-US" sz="4000" dirty="0">
              <a:latin typeface="UTM Avo" panose="020406030505060202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245428" y="1593669"/>
            <a:ext cx="718459" cy="128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281749" y="1490411"/>
            <a:ext cx="2265851" cy="14879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54405" y="3888377"/>
            <a:ext cx="2339618" cy="1166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533502" y="3789781"/>
            <a:ext cx="3199848" cy="151373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58618" y="2628872"/>
            <a:ext cx="1549533" cy="976897"/>
            <a:chOff x="458618" y="2628872"/>
            <a:chExt cx="1549533" cy="976897"/>
          </a:xfrm>
        </p:grpSpPr>
        <p:sp>
          <p:nvSpPr>
            <p:cNvPr id="16" name="TextBox 15"/>
            <p:cNvSpPr txBox="1"/>
            <p:nvPr/>
          </p:nvSpPr>
          <p:spPr>
            <a:xfrm>
              <a:off x="892126" y="2872339"/>
              <a:ext cx="1116025" cy="726894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latin typeface="UTM Avo" panose="02040603050506020204" pitchFamily="18" charset="0"/>
                </a:rPr>
                <a:t>Nối</a:t>
              </a:r>
              <a:endParaRPr lang="en-US" sz="4000" dirty="0">
                <a:latin typeface="UTM Avo" panose="02040603050506020204" pitchFamily="18" charset="0"/>
              </a:endParaRPr>
            </a:p>
          </p:txBody>
        </p:sp>
        <p:pic>
          <p:nvPicPr>
            <p:cNvPr id="17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07" b="92442" l="26512" r="766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>
              <a:fillRect/>
            </a:stretch>
          </p:blipFill>
          <p:spPr bwMode="auto">
            <a:xfrm>
              <a:off x="458618" y="2628872"/>
              <a:ext cx="599679" cy="976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3182923" y="1776548"/>
            <a:ext cx="1015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08006" y="1784324"/>
            <a:ext cx="1015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41041" y="6159135"/>
            <a:ext cx="1015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356569" y="6146072"/>
            <a:ext cx="1015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64362" y="6148563"/>
            <a:ext cx="883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04625" y="248297"/>
            <a:ext cx="3642246" cy="872111"/>
            <a:chOff x="4576903" y="50544"/>
            <a:chExt cx="3642246" cy="872111"/>
          </a:xfrm>
        </p:grpSpPr>
        <p:sp>
          <p:nvSpPr>
            <p:cNvPr id="2" name="Rounded Rectangle 1"/>
            <p:cNvSpPr/>
            <p:nvPr/>
          </p:nvSpPr>
          <p:spPr>
            <a:xfrm>
              <a:off x="5409129" y="341986"/>
              <a:ext cx="2810020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Ghép đúng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2050" name="Picture 2" descr="hình ảnh hoạt hình của cô bé hoạt hình bay bằng bút chì Hình ảnh ...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7" t="21098" r="5287" b="27979"/>
            <a:stretch>
              <a:fillRect/>
            </a:stretch>
          </p:blipFill>
          <p:spPr bwMode="auto">
            <a:xfrm flipH="1">
              <a:off x="4576903" y="50544"/>
              <a:ext cx="1095028" cy="8721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ounded Rectangle 6"/>
          <p:cNvSpPr/>
          <p:nvPr/>
        </p:nvSpPr>
        <p:spPr>
          <a:xfrm>
            <a:off x="2425149" y="1842053"/>
            <a:ext cx="2438400" cy="76862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đầm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25149" y="3173897"/>
            <a:ext cx="2438400" cy="76862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đập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25149" y="4513703"/>
            <a:ext cx="2438400" cy="768626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tấp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69792" y="1842053"/>
            <a:ext cx="2438400" cy="768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nập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69792" y="3173897"/>
            <a:ext cx="2438400" cy="768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cá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569792" y="4513703"/>
            <a:ext cx="2438400" cy="76862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UTM Avo" panose="02040603050506020204" pitchFamily="18" charset="0"/>
              </a:rPr>
              <a:t>lúa</a:t>
            </a:r>
            <a:endParaRPr lang="en-US" sz="4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cxnSp>
        <p:nvCxnSpPr>
          <p:cNvPr id="18" name="Straight Connector 17"/>
          <p:cNvCxnSpPr>
            <a:stCxn id="7" idx="3"/>
            <a:endCxn id="16" idx="1"/>
          </p:cNvCxnSpPr>
          <p:nvPr/>
        </p:nvCxnSpPr>
        <p:spPr>
          <a:xfrm>
            <a:off x="4863549" y="2226366"/>
            <a:ext cx="2706243" cy="1331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2" idx="1"/>
          </p:cNvCxnSpPr>
          <p:nvPr/>
        </p:nvCxnSpPr>
        <p:spPr>
          <a:xfrm flipV="1">
            <a:off x="4863548" y="2226366"/>
            <a:ext cx="2706244" cy="26617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63548" y="3567163"/>
            <a:ext cx="2706243" cy="13318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786" y="117170"/>
            <a:ext cx="3811553" cy="846266"/>
            <a:chOff x="3864257" y="161682"/>
            <a:chExt cx="3811553" cy="846266"/>
          </a:xfrm>
        </p:grpSpPr>
        <p:sp>
          <p:nvSpPr>
            <p:cNvPr id="2" name="Rounded Rectangle 1"/>
            <p:cNvSpPr/>
            <p:nvPr/>
          </p:nvSpPr>
          <p:spPr>
            <a:xfrm>
              <a:off x="5409129" y="341986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图片 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257" y="161682"/>
              <a:ext cx="1712256" cy="84626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116725" y="1047331"/>
            <a:ext cx="10096543" cy="1868134"/>
            <a:chOff x="369195" y="1214756"/>
            <a:chExt cx="11234670" cy="1868134"/>
          </a:xfrm>
        </p:grpSpPr>
        <p:sp>
          <p:nvSpPr>
            <p:cNvPr id="7" name="TextBox 6"/>
            <p:cNvSpPr txBox="1"/>
            <p:nvPr/>
          </p:nvSpPr>
          <p:spPr>
            <a:xfrm>
              <a:off x="369195" y="1214756"/>
              <a:ext cx="1123467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Bé Lê</a:t>
              </a:r>
              <a:endParaRPr lang="vi-VN" sz="28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just"/>
              <a:r>
                <a:rPr lang="vi-VN" sz="2800" dirty="0">
                  <a:latin typeface="UTM Avo" panose="02040603050506020204" pitchFamily="18" charset="0"/>
                </a:rPr>
                <a:t>	Bé Lê mê ti vi.  Ti vi có sâm cầm.  Bé chỉ:  Cò... Cò... .</a:t>
              </a:r>
              <a:endParaRPr lang="vi-VN" sz="2800" dirty="0">
                <a:latin typeface="UTM Avo" panose="02040603050506020204" pitchFamily="18" charset="0"/>
              </a:endParaRPr>
            </a:p>
            <a:p>
              <a:pPr algn="just"/>
              <a:r>
                <a:rPr lang="vi-VN" sz="2800" dirty="0">
                  <a:latin typeface="UTM Avo" panose="02040603050506020204" pitchFamily="18" charset="0"/>
                </a:rPr>
                <a:t>Ti vi có cá mập.  Bé la:  Sợ! .  Má bế bé, vỗ về:  Cá mập ở ti vi mà  .  Má ấm quá,  bé chả sợ nữa.</a:t>
              </a:r>
              <a:endParaRPr lang="en-US" sz="28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 flipV="1">
              <a:off x="9624691" y="183030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107450" y="165270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37164" y="2498115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3" name="TextBox 12"/>
            <p:cNvSpPr txBox="1"/>
            <p:nvPr/>
          </p:nvSpPr>
          <p:spPr>
            <a:xfrm flipH="1" flipV="1">
              <a:off x="9074018" y="141258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 flipH="1" flipV="1">
              <a:off x="4910374" y="1853655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32822" y="2040716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>
            <a:fillRect/>
          </a:stretch>
        </p:blipFill>
        <p:spPr>
          <a:xfrm>
            <a:off x="3539454" y="3167571"/>
            <a:ext cx="5251087" cy="350798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939989" y="1326075"/>
            <a:ext cx="596697" cy="658757"/>
            <a:chOff x="8790541" y="117170"/>
            <a:chExt cx="467221" cy="658757"/>
          </a:xfrm>
        </p:grpSpPr>
        <p:sp>
          <p:nvSpPr>
            <p:cNvPr id="6" name="TextBox 5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23146" y="1319861"/>
            <a:ext cx="467221" cy="658757"/>
            <a:chOff x="7929933" y="117170"/>
            <a:chExt cx="467221" cy="658757"/>
          </a:xfrm>
        </p:grpSpPr>
        <p:sp>
          <p:nvSpPr>
            <p:cNvPr id="19" name="TextBox 18"/>
            <p:cNvSpPr txBox="1"/>
            <p:nvPr/>
          </p:nvSpPr>
          <p:spPr>
            <a:xfrm>
              <a:off x="7929933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986856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0973110" y="1326073"/>
            <a:ext cx="467221" cy="658757"/>
            <a:chOff x="8790541" y="117170"/>
            <a:chExt cx="467221" cy="658757"/>
          </a:xfrm>
        </p:grpSpPr>
        <p:sp>
          <p:nvSpPr>
            <p:cNvPr id="22" name="TextBox 21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50223" y="1813612"/>
            <a:ext cx="467221" cy="658757"/>
            <a:chOff x="8790541" y="117170"/>
            <a:chExt cx="467221" cy="658757"/>
          </a:xfrm>
        </p:grpSpPr>
        <p:sp>
          <p:nvSpPr>
            <p:cNvPr id="25" name="TextBox 24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82320" y="1766973"/>
            <a:ext cx="467221" cy="658757"/>
            <a:chOff x="8790541" y="117170"/>
            <a:chExt cx="467221" cy="658757"/>
          </a:xfrm>
        </p:grpSpPr>
        <p:sp>
          <p:nvSpPr>
            <p:cNvPr id="28" name="TextBox 27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22310" y="2187646"/>
            <a:ext cx="467221" cy="658757"/>
            <a:chOff x="8790541" y="117170"/>
            <a:chExt cx="467221" cy="658757"/>
          </a:xfrm>
        </p:grpSpPr>
        <p:sp>
          <p:nvSpPr>
            <p:cNvPr id="31" name="TextBox 30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20646" y="2204456"/>
            <a:ext cx="467221" cy="658757"/>
            <a:chOff x="8790541" y="117170"/>
            <a:chExt cx="467221" cy="658757"/>
          </a:xfrm>
        </p:grpSpPr>
        <p:sp>
          <p:nvSpPr>
            <p:cNvPr id="34" name="TextBox 33"/>
            <p:cNvSpPr txBox="1"/>
            <p:nvPr/>
          </p:nvSpPr>
          <p:spPr>
            <a:xfrm>
              <a:off x="8790541" y="117170"/>
              <a:ext cx="46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874358" y="129596"/>
              <a:ext cx="334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vo" panose="02040603050506020204" pitchFamily="18" charset="0"/>
                </a:rPr>
                <a:t>/</a:t>
              </a:r>
              <a:endParaRPr lang="en-US" sz="3600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261658" y="2222873"/>
            <a:ext cx="46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35523" y="4391489"/>
            <a:ext cx="33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07269" y="1776819"/>
            <a:ext cx="46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Avo" panose="02040603050506020204" pitchFamily="18" charset="0"/>
              </a:rPr>
              <a:t>/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182195" y="630403"/>
            <a:ext cx="3611155" cy="802947"/>
            <a:chOff x="4913715" y="264643"/>
            <a:chExt cx="3611155" cy="802947"/>
          </a:xfrm>
        </p:grpSpPr>
        <p:sp>
          <p:nvSpPr>
            <p:cNvPr id="7" name="Rounded Rectangle 6"/>
            <p:cNvSpPr/>
            <p:nvPr/>
          </p:nvSpPr>
          <p:spPr>
            <a:xfrm>
              <a:off x="5140235" y="526677"/>
              <a:ext cx="3384635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Chọn ý đúng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L-Shape 9"/>
            <p:cNvSpPr/>
            <p:nvPr/>
          </p:nvSpPr>
          <p:spPr>
            <a:xfrm rot="18531968">
              <a:off x="4715692" y="462666"/>
              <a:ext cx="770708" cy="374661"/>
            </a:xfrm>
            <a:prstGeom prst="corne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80524" y="2220686"/>
            <a:ext cx="7439577" cy="2379540"/>
            <a:chOff x="3219713" y="2220686"/>
            <a:chExt cx="7439577" cy="2379540"/>
          </a:xfrm>
        </p:grpSpPr>
        <p:sp>
          <p:nvSpPr>
            <p:cNvPr id="12" name="TextBox 11"/>
            <p:cNvSpPr txBox="1"/>
            <p:nvPr/>
          </p:nvSpPr>
          <p:spPr>
            <a:xfrm>
              <a:off x="3866606" y="2220686"/>
              <a:ext cx="4963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UTM Avo" panose="02040603050506020204" pitchFamily="18" charset="0"/>
                </a:rPr>
                <a:t>a) Bé Lê chả mê ti vi.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66606" y="3086399"/>
              <a:ext cx="4963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UTM Avo" panose="02040603050506020204" pitchFamily="18" charset="0"/>
                </a:rPr>
                <a:t>b) Bé Lê sợ cá mập.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66605" y="3953895"/>
              <a:ext cx="6792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UTM Avo" panose="02040603050506020204" pitchFamily="18" charset="0"/>
                </a:rPr>
                <a:t>c) Có má, bé Lê chả sợ nữa.</a:t>
              </a:r>
              <a:endParaRPr lang="en-US" sz="3600" dirty="0">
                <a:latin typeface="UTM Avo" panose="020406030505060202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26526" y="2285999"/>
              <a:ext cx="515703" cy="515703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226525" y="3151712"/>
              <a:ext cx="515703" cy="515703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219713" y="4019208"/>
              <a:ext cx="515703" cy="515703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L-Shape 19"/>
          <p:cNvSpPr/>
          <p:nvPr/>
        </p:nvSpPr>
        <p:spPr>
          <a:xfrm rot="18531968">
            <a:off x="3208483" y="2374785"/>
            <a:ext cx="544973" cy="231878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-Shape 20"/>
          <p:cNvSpPr/>
          <p:nvPr/>
        </p:nvSpPr>
        <p:spPr>
          <a:xfrm rot="18531968">
            <a:off x="3207920" y="4134058"/>
            <a:ext cx="544973" cy="231878"/>
          </a:xfrm>
          <a:prstGeom prst="corne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86786" y="117170"/>
            <a:ext cx="3811553" cy="846266"/>
            <a:chOff x="3864257" y="161682"/>
            <a:chExt cx="3811553" cy="846266"/>
          </a:xfrm>
        </p:grpSpPr>
        <p:sp>
          <p:nvSpPr>
            <p:cNvPr id="2" name="Rounded Rectangle 1"/>
            <p:cNvSpPr/>
            <p:nvPr/>
          </p:nvSpPr>
          <p:spPr>
            <a:xfrm>
              <a:off x="5409129" y="341986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图片 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257" y="161682"/>
              <a:ext cx="1712256" cy="84626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69195" y="1034452"/>
            <a:ext cx="11234670" cy="2062103"/>
            <a:chOff x="369195" y="1214756"/>
            <a:chExt cx="11234670" cy="2062103"/>
          </a:xfrm>
        </p:grpSpPr>
        <p:sp>
          <p:nvSpPr>
            <p:cNvPr id="7" name="TextBox 6"/>
            <p:cNvSpPr txBox="1"/>
            <p:nvPr/>
          </p:nvSpPr>
          <p:spPr>
            <a:xfrm>
              <a:off x="369195" y="1214756"/>
              <a:ext cx="1123467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Bé Lê</a:t>
              </a:r>
              <a:endParaRPr lang="vi-VN" sz="32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just"/>
              <a:r>
                <a:rPr lang="vi-VN" sz="3200" dirty="0">
                  <a:latin typeface="UTM Avo" panose="02040603050506020204" pitchFamily="18" charset="0"/>
                </a:rPr>
                <a:t>	Bé Lê mê ti vi. Ti vi có sâm cầm. Bé chỉ:  Cò... Cò... .</a:t>
              </a:r>
              <a:endParaRPr lang="vi-VN" sz="3200" dirty="0">
                <a:latin typeface="UTM Avo" panose="02040603050506020204" pitchFamily="18" charset="0"/>
              </a:endParaRPr>
            </a:p>
            <a:p>
              <a:pPr algn="just"/>
              <a:r>
                <a:rPr lang="vi-VN" sz="3200" dirty="0">
                  <a:latin typeface="UTM Avo" panose="02040603050506020204" pitchFamily="18" charset="0"/>
                </a:rPr>
                <a:t>Ti vi có cá mập. Bé la:  Sợ!  .Má bế bé, vỗ về:  Cá mập ở ti vi mà  . Má ấm quá, bé chả sợ nữa.</a:t>
              </a:r>
              <a:endParaRPr lang="en-US" sz="3200" dirty="0">
                <a:latin typeface="UTM Avo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flipH="1" flipV="1">
              <a:off x="9531304" y="1964201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073683" y="1712548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84179" y="2666326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3" name="TextBox 12"/>
            <p:cNvSpPr txBox="1"/>
            <p:nvPr/>
          </p:nvSpPr>
          <p:spPr>
            <a:xfrm flipH="1" flipV="1">
              <a:off x="8922911" y="1487929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 flipH="1" flipV="1">
              <a:off x="4866537" y="1977081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437" y="2203055"/>
              <a:ext cx="33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/>
                <a:t>”</a:t>
              </a:r>
              <a:endParaRPr lang="en-US" sz="32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36409" r="34059" b="26925"/>
          <a:stretch>
            <a:fillRect/>
          </a:stretch>
        </p:blipFill>
        <p:spPr>
          <a:xfrm>
            <a:off x="3539454" y="3167571"/>
            <a:ext cx="5251087" cy="350798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15163" y="117564"/>
            <a:ext cx="3513992" cy="1358621"/>
            <a:chOff x="4036340" y="35415"/>
            <a:chExt cx="3853626" cy="1554564"/>
          </a:xfrm>
        </p:grpSpPr>
        <p:sp>
          <p:nvSpPr>
            <p:cNvPr id="5" name="Rounded Rectangle 4"/>
            <p:cNvSpPr/>
            <p:nvPr/>
          </p:nvSpPr>
          <p:spPr>
            <a:xfrm>
              <a:off x="5172893" y="732439"/>
              <a:ext cx="2717073" cy="6923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viết</a:t>
              </a:r>
              <a:endParaRPr lang="en-US" sz="36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6" name="Picture 2" descr="Phim Hoạt Hình Học Sinh Học Sinh Cậu Bé, Phim Hoạt Hình, Nhà, Suốt ...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7187" b="96250" l="9844" r="91719">
                          <a14:foregroundMark x1="42031" y1="53125" x2="71406" y2="82500"/>
                          <a14:foregroundMark x1="64219" y1="50469" x2="36094" y2="79219"/>
                          <a14:foregroundMark x1="46563" y1="49063" x2="57031" y2="49844"/>
                          <a14:foregroundMark x1="39375" y1="53125" x2="40000" y2="576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340" y="35415"/>
              <a:ext cx="1554564" cy="1554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26073" r="17533" b="57065"/>
          <a:stretch>
            <a:fillRect/>
          </a:stretch>
        </p:blipFill>
        <p:spPr>
          <a:xfrm>
            <a:off x="742446" y="2690949"/>
            <a:ext cx="10773355" cy="162490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âm â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89343" y="411740"/>
            <a:ext cx="10829664" cy="6034520"/>
            <a:chOff x="616017" y="411741"/>
            <a:chExt cx="10829664" cy="6034520"/>
          </a:xfrm>
        </p:grpSpPr>
        <p:sp>
          <p:nvSpPr>
            <p:cNvPr id="3" name="矩形: 圆角 2"/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  <a:endParaRPr lang="zh-CN" altLang="en-US"/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60" y="5874759"/>
            <a:ext cx="523875" cy="8382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71370" y="45347"/>
            <a:ext cx="1028700" cy="1200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764492" y="4478201"/>
            <a:ext cx="857250" cy="8382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2" y="56216"/>
            <a:ext cx="857250" cy="8382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54" y="2226948"/>
            <a:ext cx="3436206" cy="34362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99715" y="1340561"/>
            <a:ext cx="6212047" cy="3232919"/>
            <a:chOff x="1593845" y="1357993"/>
            <a:chExt cx="5281800" cy="3232919"/>
          </a:xfrm>
        </p:grpSpPr>
        <p:sp>
          <p:nvSpPr>
            <p:cNvPr id="7" name="思想气泡: 云 6"/>
            <p:cNvSpPr/>
            <p:nvPr/>
          </p:nvSpPr>
          <p:spPr>
            <a:xfrm>
              <a:off x="1593845" y="1357993"/>
              <a:ext cx="5281800" cy="3232919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473890" y="2248746"/>
              <a:ext cx="36244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4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32198" y="1711509"/>
            <a:ext cx="5657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FF00"/>
                </a:solidFill>
                <a:latin typeface="UTM Conestoga" panose="02040603050506020204" pitchFamily="18" charset="0"/>
              </a:rPr>
              <a:t>THANK  YOU</a:t>
            </a:r>
            <a:endParaRPr lang="en-US" sz="8000" dirty="0">
              <a:solidFill>
                <a:srgbClr val="FFFF00"/>
              </a:solidFill>
              <a:latin typeface="UTM Conestoga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7209" y="581758"/>
            <a:ext cx="519901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KHỞI ĐỘNG</a:t>
            </a:r>
            <a:endParaRPr lang="vi-VN" sz="6600" b="1" dirty="0">
              <a:solidFill>
                <a:srgbClr val="FF0000"/>
              </a:solidFill>
            </a:endParaRPr>
          </a:p>
          <a:p>
            <a:pPr algn="ctr"/>
            <a:r>
              <a:rPr lang="vi-VN" sz="2800" dirty="0"/>
              <a:t>(Baby Shark)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80" y="2240925"/>
            <a:ext cx="7872605" cy="44141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67437" y="2203824"/>
            <a:ext cx="4038600" cy="3682896"/>
            <a:chOff x="1828800" y="2641705"/>
            <a:chExt cx="4038600" cy="3682896"/>
          </a:xfrm>
          <a:solidFill>
            <a:srgbClr val="FFCCCC"/>
          </a:solidFill>
        </p:grpSpPr>
        <p:sp>
          <p:nvSpPr>
            <p:cNvPr id="5" name="Oval 4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vi-VN" sz="13000" dirty="0" err="1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dirty="0">
                  <a:solidFill>
                    <a:srgbClr val="008000"/>
                  </a:solidFill>
                  <a:latin typeface="UTM Avo" panose="02040603050506020204" pitchFamily="18" charset="0"/>
                </a:rPr>
                <a:t>m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39437" y="2305319"/>
            <a:ext cx="4038600" cy="3682896"/>
            <a:chOff x="6400800" y="2743200"/>
            <a:chExt cx="4038600" cy="3682896"/>
          </a:xfrm>
          <a:solidFill>
            <a:srgbClr val="FFCCCC"/>
          </a:solidFill>
        </p:grpSpPr>
        <p:sp>
          <p:nvSpPr>
            <p:cNvPr id="8" name="Oval 7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grp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vi-VN" sz="13000" dirty="0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dirty="0">
                  <a:solidFill>
                    <a:srgbClr val="008000"/>
                  </a:solidFill>
                  <a:latin typeface="UTM Avo" panose="02040603050506020204" pitchFamily="18" charset="0"/>
                </a:rPr>
                <a:t>p</a:t>
              </a:r>
              <a:endParaRPr lang="en-US" sz="13000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953875" y="1207929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40: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âm - âp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0918" y="121024"/>
            <a:ext cx="1021976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7224" y="445933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5400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Việt</a:t>
            </a:r>
            <a:endParaRPr lang="en-US" sz="5400" b="1" u="sng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87635" y="1382478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95474" y="2525416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âp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89545" y="4998540"/>
            <a:ext cx="480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</a:rPr>
              <a:t>(â - pờ - âp)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8372" y="331873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40: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âm - âp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5250" y="1382478"/>
            <a:ext cx="169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43089" y="2525416"/>
            <a:ext cx="3193038" cy="2250830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6000" dirty="0">
                  <a:solidFill>
                    <a:prstClr val="black"/>
                  </a:solidFill>
                  <a:latin typeface="UTM Avo" panose="02040603050506020204" pitchFamily="18" charset="0"/>
                </a:rPr>
                <a:t>âm</a:t>
              </a:r>
              <a:endParaRPr lang="en-US" sz="60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34136" y="4998541"/>
            <a:ext cx="5210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UTM Avo" panose="02040603050506020204" pitchFamily="18" charset="0"/>
              </a:rPr>
              <a:t>(â - mờ - âm)</a:t>
            </a:r>
            <a:endParaRPr lang="en-US" sz="60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hân sâm 0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7" y="1234960"/>
            <a:ext cx="4348697" cy="32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7203" y="4851023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latin typeface="UTM Avo" panose="02040603050506020204" pitchFamily="18" charset="0"/>
              </a:rPr>
              <a:t>củ sâm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6354" y="4851023"/>
            <a:ext cx="1343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4875" y="1234960"/>
            <a:ext cx="1950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UTM Avo" panose="02040603050506020204" pitchFamily="18" charset="0"/>
              </a:rPr>
              <a:t>s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93777" y="2377898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5400" dirty="0">
                  <a:solidFill>
                    <a:prstClr val="black"/>
                  </a:solidFill>
                  <a:latin typeface="UTM Avo" panose="02040603050506020204" pitchFamily="18" charset="0"/>
                </a:rPr>
                <a:t>sâm</a:t>
              </a:r>
              <a:endParaRPr lang="en-US" sz="54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5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s</a:t>
              </a:r>
              <a:endParaRPr lang="en-US" sz="54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âm</a:t>
              </a:r>
              <a:endParaRPr lang="en-US" sz="5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68269" y="4804856"/>
            <a:ext cx="5844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UTM Avo" panose="02040603050506020204" pitchFamily="18" charset="0"/>
              </a:rPr>
              <a:t>(sờ - âm - sâm)</a:t>
            </a:r>
            <a:endParaRPr lang="en-US" sz="54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193777" y="2570922"/>
            <a:ext cx="3129666" cy="2057806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mập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48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48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ập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18577" y="4821814"/>
            <a:ext cx="7534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UTM Avo" panose="02040603050506020204" pitchFamily="18" charset="0"/>
              </a:rPr>
              <a:t>(mờ - âp - mâp - nặng - mập)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1425" y="1011524"/>
            <a:ext cx="3354729" cy="3334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41719" y="4821814"/>
            <a:ext cx="2254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UTM Avo" panose="02040603050506020204" pitchFamily="18" charset="0"/>
              </a:rPr>
              <a:t>cá mập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29982" y="4821814"/>
            <a:ext cx="9028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âp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94008" y="1251331"/>
            <a:ext cx="2321902" cy="830997"/>
            <a:chOff x="7814875" y="1234960"/>
            <a:chExt cx="2321902" cy="830997"/>
          </a:xfrm>
        </p:grpSpPr>
        <p:sp>
          <p:nvSpPr>
            <p:cNvPr id="8" name="TextBox 7"/>
            <p:cNvSpPr txBox="1"/>
            <p:nvPr/>
          </p:nvSpPr>
          <p:spPr>
            <a:xfrm>
              <a:off x="7814875" y="1234960"/>
              <a:ext cx="23219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UTM Avo" panose="02040603050506020204" pitchFamily="18" charset="0"/>
                </a:rPr>
                <a:t>mập</a:t>
              </a:r>
              <a:endParaRPr lang="en-US" sz="4800" b="1" dirty="0">
                <a:latin typeface="UTM Avo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25278" y="1234960"/>
              <a:ext cx="10341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48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âp</a:t>
              </a:r>
              <a:endParaRPr lang="en-US" sz="48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4160" y="1769940"/>
            <a:ext cx="3354729" cy="3334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673634" y="5476821"/>
            <a:ext cx="2460930" cy="769441"/>
            <a:chOff x="2228684" y="5861543"/>
            <a:chExt cx="2460930" cy="769441"/>
          </a:xfrm>
        </p:grpSpPr>
        <p:sp>
          <p:nvSpPr>
            <p:cNvPr id="5" name="TextBox 4"/>
            <p:cNvSpPr txBox="1"/>
            <p:nvPr/>
          </p:nvSpPr>
          <p:spPr>
            <a:xfrm>
              <a:off x="2228684" y="5861543"/>
              <a:ext cx="24609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 dirty="0">
                  <a:latin typeface="UTM Avo" panose="02040603050506020204" pitchFamily="18" charset="0"/>
                </a:rPr>
                <a:t>cá mập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325493" y="5861543"/>
              <a:ext cx="97494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âp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Picture 4" descr="Nhân sâm 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920" y="1673947"/>
            <a:ext cx="4348697" cy="32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161625" y="5476822"/>
            <a:ext cx="2308645" cy="769442"/>
            <a:chOff x="8300335" y="5861542"/>
            <a:chExt cx="2308645" cy="769442"/>
          </a:xfrm>
        </p:grpSpPr>
        <p:sp>
          <p:nvSpPr>
            <p:cNvPr id="8" name="TextBox 7"/>
            <p:cNvSpPr txBox="1"/>
            <p:nvPr/>
          </p:nvSpPr>
          <p:spPr>
            <a:xfrm>
              <a:off x="8300335" y="5861542"/>
              <a:ext cx="230864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400" b="1" dirty="0">
                  <a:latin typeface="UTM Avo" panose="02040603050506020204" pitchFamily="18" charset="0"/>
                </a:rPr>
                <a:t>củ sâm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84311" y="5861543"/>
              <a:ext cx="112883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âm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456336" y="656602"/>
            <a:ext cx="602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40: </a:t>
            </a: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âm - âp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33" y="0"/>
            <a:ext cx="62284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8" y="0"/>
            <a:ext cx="10287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8089" y="3193961"/>
            <a:ext cx="4517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7030A0"/>
                </a:solidFill>
                <a:latin typeface="UTM Avo" panose="02040603050506020204" pitchFamily="18" charset="0"/>
              </a:rPr>
              <a:t>THƯ GIÃN</a:t>
            </a:r>
            <a:endParaRPr lang="en-US" sz="72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913</Words>
  <Application>WPS Presentation</Application>
  <PresentationFormat>Widescreen</PresentationFormat>
  <Paragraphs>196</Paragraphs>
  <Slides>17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SimSun</vt:lpstr>
      <vt:lpstr>Wingdings</vt:lpstr>
      <vt:lpstr>UTM Avo</vt:lpstr>
      <vt:lpstr>Segoe Print</vt:lpstr>
      <vt:lpstr>HP001 4 hàng</vt:lpstr>
      <vt:lpstr>Times New Roman</vt:lpstr>
      <vt:lpstr>思源黑体 CN Medium</vt:lpstr>
      <vt:lpstr>UTM Conestoga</vt:lpstr>
      <vt:lpstr>Microsoft YaHei</vt:lpstr>
      <vt:lpstr>Arial Unicode MS</vt:lpstr>
      <vt:lpstr>Calibri Light</vt:lpstr>
      <vt:lpstr>Calibri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hien le</cp:lastModifiedBy>
  <cp:revision>100</cp:revision>
  <cp:lastPrinted>2022-10-20T15:12:00Z</cp:lastPrinted>
  <dcterms:created xsi:type="dcterms:W3CDTF">2020-08-09T11:49:00Z</dcterms:created>
  <dcterms:modified xsi:type="dcterms:W3CDTF">2024-10-19T08:24:45Z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F1B80DD730A04287A8A2F43B8D59B8B2_12</vt:lpwstr>
  </property>
  <property fmtid="{D5CDD505-2E9C-101B-9397-08002B2CF9AE}" pid="3" name="KSOProductBuildVer">
    <vt:lpwstr>1033-12.2.0.18607</vt:lpwstr>
  </property>
</Properties>
</file>