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8" r:id="rId2"/>
    <p:sldId id="307" r:id="rId3"/>
    <p:sldId id="283" r:id="rId4"/>
    <p:sldId id="286" r:id="rId5"/>
    <p:sldId id="299" r:id="rId6"/>
    <p:sldId id="300" r:id="rId7"/>
    <p:sldId id="308" r:id="rId8"/>
    <p:sldId id="302" r:id="rId9"/>
    <p:sldId id="303" r:id="rId10"/>
    <p:sldId id="304" r:id="rId11"/>
    <p:sldId id="305" r:id="rId12"/>
    <p:sldId id="306" r:id="rId13"/>
    <p:sldId id="331" r:id="rId14"/>
    <p:sldId id="330" r:id="rId15"/>
    <p:sldId id="333" r:id="rId16"/>
    <p:sldId id="334" r:id="rId17"/>
    <p:sldId id="335" r:id="rId18"/>
    <p:sldId id="336" r:id="rId19"/>
    <p:sldId id="346" r:id="rId20"/>
    <p:sldId id="313" r:id="rId21"/>
    <p:sldId id="311" r:id="rId22"/>
    <p:sldId id="338" r:id="rId23"/>
    <p:sldId id="279" r:id="rId24"/>
    <p:sldId id="316" r:id="rId25"/>
    <p:sldId id="340" r:id="rId26"/>
    <p:sldId id="326" r:id="rId27"/>
    <p:sldId id="341" r:id="rId28"/>
    <p:sldId id="318" r:id="rId29"/>
    <p:sldId id="319" r:id="rId30"/>
    <p:sldId id="327" r:id="rId31"/>
    <p:sldId id="328" r:id="rId32"/>
    <p:sldId id="329" r:id="rId33"/>
    <p:sldId id="343" r:id="rId34"/>
    <p:sldId id="290" r:id="rId35"/>
    <p:sldId id="344" r:id="rId36"/>
    <p:sldId id="317" r:id="rId37"/>
    <p:sldId id="296" r:id="rId38"/>
    <p:sldId id="342" r:id="rId39"/>
    <p:sldId id="345" r:id="rId40"/>
    <p:sldId id="291" r:id="rId4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FF33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2" autoAdjust="0"/>
    <p:restoredTop sz="94660"/>
  </p:normalViewPr>
  <p:slideViewPr>
    <p:cSldViewPr>
      <p:cViewPr>
        <p:scale>
          <a:sx n="71" d="100"/>
          <a:sy n="71" d="100"/>
        </p:scale>
        <p:origin x="-1004"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934112D-1DA9-4F1F-97F7-53A705E0EEB5}" type="datetimeFigureOut">
              <a:rPr lang="en-US"/>
              <a:pPr>
                <a:defRPr/>
              </a:pPr>
              <a:t>2/15/2023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7F14BDD-1A67-4B55-BA89-E19190D883DA}" type="slidenum">
              <a:rPr lang="en-US"/>
              <a:pPr>
                <a:defRPr/>
              </a:pPr>
              <a:t>‹#›</a:t>
            </a:fld>
            <a:endParaRPr lang="en-US"/>
          </a:p>
        </p:txBody>
      </p:sp>
    </p:spTree>
    <p:extLst>
      <p:ext uri="{BB962C8B-B14F-4D97-AF65-F5344CB8AC3E}">
        <p14:creationId xmlns:p14="http://schemas.microsoft.com/office/powerpoint/2010/main" val="557090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C9191C-2E37-4B9B-A37A-F42942DD72CE}" type="slidenum">
              <a:rPr lang="en-US" altLang="en-US" smtClean="0"/>
              <a:pPr/>
              <a:t>4</a:t>
            </a:fld>
            <a:endParaRPr lang="en-US" altLang="en-US" smtClean="0"/>
          </a:p>
        </p:txBody>
      </p:sp>
    </p:spTree>
    <p:extLst>
      <p:ext uri="{BB962C8B-B14F-4D97-AF65-F5344CB8AC3E}">
        <p14:creationId xmlns:p14="http://schemas.microsoft.com/office/powerpoint/2010/main" val="404053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66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vi-VN" altLang="en-US" smtClean="0">
              <a:latin typeface="Arial" panose="020B0604020202020204" pitchFamily="34" charset="0"/>
            </a:endParaRPr>
          </a:p>
        </p:txBody>
      </p:sp>
      <p:sp>
        <p:nvSpPr>
          <p:cNvPr id="26629"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TRƯỜNG TH CHIẾN THẮNG</a:t>
            </a:r>
            <a:endParaRPr lang="en-US" altLang="en-US" smtClean="0">
              <a:latin typeface="Arial" panose="020B0604020202020204" pitchFamily="34" charset="0"/>
            </a:endParaRPr>
          </a:p>
        </p:txBody>
      </p:sp>
      <p:sp>
        <p:nvSpPr>
          <p:cNvPr id="2663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55F5223-CB09-46FB-9B96-8331476F730F}" type="slidenum">
              <a:rPr lang="en-US" altLang="en-US">
                <a:latin typeface="Arial" panose="020B0604020202020204" pitchFamily="34" charset="0"/>
              </a:rPr>
              <a:pPr/>
              <a:t>14</a:t>
            </a:fld>
            <a:endParaRPr lang="en-US" altLang="en-US">
              <a:latin typeface="Arial" panose="020B0604020202020204" pitchFamily="34" charset="0"/>
            </a:endParaRPr>
          </a:p>
        </p:txBody>
      </p:sp>
      <p:sp>
        <p:nvSpPr>
          <p:cNvPr id="26631"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altLang="en-US" smtClean="0">
                <a:latin typeface="Arial" panose="020B0604020202020204" pitchFamily="34" charset="0"/>
              </a:rPr>
              <a:t>Thiết Kế Bài Giảng: PHAN THỊ HƯƠNG</a:t>
            </a:r>
            <a:endParaRPr lang="en-US" altLang="en-US" smtClean="0">
              <a:latin typeface="Arial" panose="020B0604020202020204" pitchFamily="34" charset="0"/>
            </a:endParaRPr>
          </a:p>
        </p:txBody>
      </p:sp>
    </p:spTree>
    <p:extLst>
      <p:ext uri="{BB962C8B-B14F-4D97-AF65-F5344CB8AC3E}">
        <p14:creationId xmlns:p14="http://schemas.microsoft.com/office/powerpoint/2010/main" val="356134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C1AABA-E656-41BC-BA67-A04569737B9A}" type="slidenum">
              <a:rPr lang="en-US" altLang="en-US"/>
              <a:pPr>
                <a:spcBef>
                  <a:spcPct val="0"/>
                </a:spcBef>
              </a:pPr>
              <a:t>18</a:t>
            </a:fld>
            <a:endParaRPr lang="en-US" alt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endParaRPr>
          </a:p>
        </p:txBody>
      </p:sp>
    </p:spTree>
    <p:extLst>
      <p:ext uri="{BB962C8B-B14F-4D97-AF65-F5344CB8AC3E}">
        <p14:creationId xmlns:p14="http://schemas.microsoft.com/office/powerpoint/2010/main" val="32605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5FA857-17D7-488F-A19F-60AE5F45D451}" type="slidenum">
              <a:rPr lang="en-US" altLang="en-US"/>
              <a:pPr>
                <a:defRPr/>
              </a:pPr>
              <a:t>‹#›</a:t>
            </a:fld>
            <a:endParaRPr lang="en-US" altLang="en-US"/>
          </a:p>
        </p:txBody>
      </p:sp>
    </p:spTree>
    <p:extLst>
      <p:ext uri="{BB962C8B-B14F-4D97-AF65-F5344CB8AC3E}">
        <p14:creationId xmlns:p14="http://schemas.microsoft.com/office/powerpoint/2010/main" val="111128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24187-DDAC-4C5F-A9D5-0EB7950DFC06}" type="slidenum">
              <a:rPr lang="en-US" altLang="en-US"/>
              <a:pPr>
                <a:defRPr/>
              </a:pPr>
              <a:t>‹#›</a:t>
            </a:fld>
            <a:endParaRPr lang="en-US" altLang="en-US"/>
          </a:p>
        </p:txBody>
      </p:sp>
    </p:spTree>
    <p:extLst>
      <p:ext uri="{BB962C8B-B14F-4D97-AF65-F5344CB8AC3E}">
        <p14:creationId xmlns:p14="http://schemas.microsoft.com/office/powerpoint/2010/main" val="207274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C30B1DB-0FB7-4B68-B881-2743ADE00D16}" type="slidenum">
              <a:rPr lang="en-US" altLang="en-US"/>
              <a:pPr>
                <a:defRPr/>
              </a:pPr>
              <a:t>‹#›</a:t>
            </a:fld>
            <a:endParaRPr lang="en-US" altLang="en-US"/>
          </a:p>
        </p:txBody>
      </p:sp>
    </p:spTree>
    <p:extLst>
      <p:ext uri="{BB962C8B-B14F-4D97-AF65-F5344CB8AC3E}">
        <p14:creationId xmlns:p14="http://schemas.microsoft.com/office/powerpoint/2010/main" val="295977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EB73C1-F9E5-485B-96A2-3C8220DBC93A}" type="slidenum">
              <a:rPr lang="en-US" altLang="en-US"/>
              <a:pPr>
                <a:defRPr/>
              </a:pPr>
              <a:t>‹#›</a:t>
            </a:fld>
            <a:endParaRPr lang="en-US" altLang="en-US"/>
          </a:p>
        </p:txBody>
      </p:sp>
    </p:spTree>
    <p:extLst>
      <p:ext uri="{BB962C8B-B14F-4D97-AF65-F5344CB8AC3E}">
        <p14:creationId xmlns:p14="http://schemas.microsoft.com/office/powerpoint/2010/main" val="309054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7B9A23-5A91-4772-9F9F-8EF4785649E9}" type="slidenum">
              <a:rPr lang="en-US" altLang="en-US"/>
              <a:pPr>
                <a:defRPr/>
              </a:pPr>
              <a:t>‹#›</a:t>
            </a:fld>
            <a:endParaRPr lang="en-US" altLang="en-US"/>
          </a:p>
        </p:txBody>
      </p:sp>
    </p:spTree>
    <p:extLst>
      <p:ext uri="{BB962C8B-B14F-4D97-AF65-F5344CB8AC3E}">
        <p14:creationId xmlns:p14="http://schemas.microsoft.com/office/powerpoint/2010/main" val="259366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1767DC-A627-4795-B20B-0B0434BD479C}" type="slidenum">
              <a:rPr lang="en-US" altLang="en-US"/>
              <a:pPr>
                <a:defRPr/>
              </a:pPr>
              <a:t>‹#›</a:t>
            </a:fld>
            <a:endParaRPr lang="en-US" altLang="en-US"/>
          </a:p>
        </p:txBody>
      </p:sp>
    </p:spTree>
    <p:extLst>
      <p:ext uri="{BB962C8B-B14F-4D97-AF65-F5344CB8AC3E}">
        <p14:creationId xmlns:p14="http://schemas.microsoft.com/office/powerpoint/2010/main" val="46725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91D2436-905D-410B-9799-13B95A52A84A}" type="slidenum">
              <a:rPr lang="en-US" altLang="en-US"/>
              <a:pPr>
                <a:defRPr/>
              </a:pPr>
              <a:t>‹#›</a:t>
            </a:fld>
            <a:endParaRPr lang="en-US" altLang="en-US"/>
          </a:p>
        </p:txBody>
      </p:sp>
    </p:spTree>
    <p:extLst>
      <p:ext uri="{BB962C8B-B14F-4D97-AF65-F5344CB8AC3E}">
        <p14:creationId xmlns:p14="http://schemas.microsoft.com/office/powerpoint/2010/main" val="91255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8CDC570-454F-4E84-A0F6-F9269A67B9ED}" type="slidenum">
              <a:rPr lang="en-US" altLang="en-US"/>
              <a:pPr>
                <a:defRPr/>
              </a:pPr>
              <a:t>‹#›</a:t>
            </a:fld>
            <a:endParaRPr lang="en-US" altLang="en-US"/>
          </a:p>
        </p:txBody>
      </p:sp>
    </p:spTree>
    <p:extLst>
      <p:ext uri="{BB962C8B-B14F-4D97-AF65-F5344CB8AC3E}">
        <p14:creationId xmlns:p14="http://schemas.microsoft.com/office/powerpoint/2010/main" val="333090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1BCAA61-AA71-4644-B020-AC7B9FAA2D1D}" type="slidenum">
              <a:rPr lang="en-US" altLang="en-US"/>
              <a:pPr>
                <a:defRPr/>
              </a:pPr>
              <a:t>‹#›</a:t>
            </a:fld>
            <a:endParaRPr lang="en-US" altLang="en-US"/>
          </a:p>
        </p:txBody>
      </p:sp>
    </p:spTree>
    <p:extLst>
      <p:ext uri="{BB962C8B-B14F-4D97-AF65-F5344CB8AC3E}">
        <p14:creationId xmlns:p14="http://schemas.microsoft.com/office/powerpoint/2010/main" val="235057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2F3C551-F026-4DB3-B7A8-949F7B8EC1B1}" type="slidenum">
              <a:rPr lang="en-US" altLang="en-US"/>
              <a:pPr>
                <a:defRPr/>
              </a:pPr>
              <a:t>‹#›</a:t>
            </a:fld>
            <a:endParaRPr lang="en-US" altLang="en-US"/>
          </a:p>
        </p:txBody>
      </p:sp>
    </p:spTree>
    <p:extLst>
      <p:ext uri="{BB962C8B-B14F-4D97-AF65-F5344CB8AC3E}">
        <p14:creationId xmlns:p14="http://schemas.microsoft.com/office/powerpoint/2010/main" val="25756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363C865-3C6F-4143-B4AD-3759AB9BC1A0}" type="slidenum">
              <a:rPr lang="en-US" altLang="en-US"/>
              <a:pPr>
                <a:defRPr/>
              </a:pPr>
              <a:t>‹#›</a:t>
            </a:fld>
            <a:endParaRPr lang="en-US" altLang="en-US"/>
          </a:p>
        </p:txBody>
      </p:sp>
    </p:spTree>
    <p:extLst>
      <p:ext uri="{BB962C8B-B14F-4D97-AF65-F5344CB8AC3E}">
        <p14:creationId xmlns:p14="http://schemas.microsoft.com/office/powerpoint/2010/main" val="28121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424585-60AF-42A8-B70A-774367A41216}" type="slidenum">
              <a:rPr lang="en-US" altLang="en-US"/>
              <a:pPr>
                <a:defRPr/>
              </a:pPr>
              <a:t>‹#›</a:t>
            </a:fld>
            <a:endParaRPr lang="en-US" altLang="en-US"/>
          </a:p>
        </p:txBody>
      </p:sp>
    </p:spTree>
    <p:extLst>
      <p:ext uri="{BB962C8B-B14F-4D97-AF65-F5344CB8AC3E}">
        <p14:creationId xmlns:p14="http://schemas.microsoft.com/office/powerpoint/2010/main" val="242211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6CC">
            <a:alpha val="46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5F12C71-CC5B-448A-BC47-B8DDBA6DAB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2.bp.blogspot.com/-vP_CQufV_1A/T8XNhWLAwVI/AAAAAAAAJMU/1a7DZ78yyIE/s1600/cd045.jpg"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4.bp.blogspot.com/-272tH6FQH4g/T8XReV23IBI/AAAAAAAAJQU/oEE6-1JiYq0/s1600/cd077.jpg"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3.bp.blogspot.com/-xf5dJg5HFFE/T8XOIDHViCI/AAAAAAAAJN0/hWWBSKXAWqg/s1600/cd057.jpg"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1.bp.blogspot.com/-6-d_itGAoIU/T8XLbcl16UI/AAAAAAAAJIU/VRj4fmahQVg/s1600/cd013.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2.jpeg"/><Relationship Id="rId2" Type="http://schemas.openxmlformats.org/officeDocument/2006/relationships/hyperlink" Target="http://4.bp.blogspot.com/-272tH6FQH4g/T8XReV23IBI/AAAAAAAAJQU/oEE6-1JiYq0/s1600/cd077.jpg" TargetMode="External"/><Relationship Id="rId1" Type="http://schemas.openxmlformats.org/officeDocument/2006/relationships/slideLayout" Target="../slideLayouts/slideLayout2.xml"/><Relationship Id="rId6" Type="http://schemas.openxmlformats.org/officeDocument/2006/relationships/hyperlink" Target="http://1.bp.blogspot.com/-8sSuSPcA3fQ/T8XJhQkWmKI/AAAAAAAAJFs/LpvbCjQ7b2I/s1600/cd002.jpg" TargetMode="External"/><Relationship Id="rId5" Type="http://schemas.openxmlformats.org/officeDocument/2006/relationships/image" Target="../media/image31.jpeg"/><Relationship Id="rId4" Type="http://schemas.openxmlformats.org/officeDocument/2006/relationships/hyperlink" Target="http://4.bp.blogspot.com/-E6ePJZY6mhU/T8XSIeNwrII/AAAAAAAAJR8/2ZMy0Yy-Vbk/s1600/cd090.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gi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579" y="1820431"/>
            <a:ext cx="4176241" cy="1143000"/>
          </a:xfrm>
          <a:extLst/>
        </p:spPr>
        <p:txBody>
          <a:bodyPr/>
          <a:lstStyle/>
          <a:p>
            <a:pPr>
              <a:defRPr/>
            </a:pPr>
            <a: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r>
              <a:rPr lang="en-US"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5</a:t>
            </a:r>
            <a:r>
              <a:rPr lang="en-US" sz="9600"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
            </a:r>
            <a:br>
              <a:rPr lang="en-US" sz="9600" b="1" i="1" kern="10" smtClean="0">
                <a:ln w="9525">
                  <a:solidFill>
                    <a:srgbClr val="000000"/>
                  </a:solidFill>
                  <a:round/>
                  <a:headEnd/>
                  <a:tailEnd/>
                </a:ln>
                <a:solidFill>
                  <a:srgbClr val="00206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br>
            <a:endParaRPr lang="en-US"/>
          </a:p>
        </p:txBody>
      </p:sp>
      <p:sp>
        <p:nvSpPr>
          <p:cNvPr id="7" name="TextBox 6"/>
          <p:cNvSpPr txBox="1"/>
          <p:nvPr/>
        </p:nvSpPr>
        <p:spPr>
          <a:xfrm>
            <a:off x="395536" y="3172549"/>
            <a:ext cx="8424936" cy="923330"/>
          </a:xfrm>
          <a:prstGeom prst="rect">
            <a:avLst/>
          </a:prstGeom>
          <a:noFill/>
        </p:spPr>
        <p:txBody>
          <a:bodyPr wrap="square" rtlCol="0">
            <a:spAutoFit/>
          </a:bodyPr>
          <a:lstStyle/>
          <a:p>
            <a:pPr algn="ctr"/>
            <a:r>
              <a:rPr lang="en-US" sz="5400" b="1" i="1" smtClean="0">
                <a:solidFill>
                  <a:srgbClr val="FF0000"/>
                </a:solidFill>
                <a:latin typeface="Times New Roman" panose="02020603050405020304" pitchFamily="18" charset="0"/>
                <a:cs typeface="Times New Roman" panose="02020603050405020304" pitchFamily="18" charset="0"/>
              </a:rPr>
              <a:t>CHÂN DUNG TỰ HOẠ</a:t>
            </a:r>
            <a:endParaRPr lang="en-US" sz="5400" b="1" i="1">
              <a:solidFill>
                <a:srgbClr val="FF0000"/>
              </a:solidFill>
              <a:latin typeface="Times New Roman" panose="02020603050405020304" pitchFamily="18" charset="0"/>
              <a:cs typeface="Times New Roman" panose="02020603050405020304" pitchFamily="18" charset="0"/>
            </a:endParaRPr>
          </a:p>
        </p:txBody>
      </p:sp>
      <p:pic>
        <p:nvPicPr>
          <p:cNvPr id="8" name="Picture 5" descr="FIREWRK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693863"/>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bar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4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691680" y="426096"/>
            <a:ext cx="6019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Nhỏ thì trắng phau phau</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Lớn thì đen thậm thùi</a:t>
            </a:r>
            <a:br>
              <a:rPr lang="en-US" altLang="en-US" sz="3600">
                <a:solidFill>
                  <a:srgbClr val="0000FF"/>
                </a:solidFill>
                <a:latin typeface="Times New Roman" panose="02020603050405020304" pitchFamily="18" charset="0"/>
                <a:cs typeface="Times New Roman" panose="02020603050405020304" pitchFamily="18" charset="0"/>
              </a:rPr>
            </a:br>
            <a:r>
              <a:rPr lang="en-US" altLang="en-US" sz="3600">
                <a:solidFill>
                  <a:srgbClr val="0000FF"/>
                </a:solidFill>
                <a:latin typeface="Times New Roman" panose="02020603050405020304" pitchFamily="18" charset="0"/>
                <a:cs typeface="Times New Roman" panose="02020603050405020304" pitchFamily="18" charset="0"/>
              </a:rPr>
              <a:t>Già thì </a:t>
            </a:r>
            <a:r>
              <a:rPr lang="en-US" altLang="en-US" sz="3600" smtClean="0">
                <a:solidFill>
                  <a:srgbClr val="0000FF"/>
                </a:solidFill>
                <a:latin typeface="Times New Roman" panose="02020603050405020304" pitchFamily="18" charset="0"/>
                <a:cs typeface="Times New Roman" panose="02020603050405020304" pitchFamily="18" charset="0"/>
              </a:rPr>
              <a:t>trụi lùi lụi</a:t>
            </a:r>
            <a:r>
              <a:rPr lang="vi-VN" altLang="en-US" sz="3600" smtClean="0">
                <a:solidFill>
                  <a:srgbClr val="0000FF"/>
                </a:solidFill>
                <a:latin typeface="Times New Roman" panose="02020603050405020304" pitchFamily="18" charset="0"/>
                <a:cs typeface="Times New Roman" panose="02020603050405020304" pitchFamily="18" charset="0"/>
              </a:rPr>
              <a:t>?</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5147" y="2683599"/>
            <a:ext cx="4123893" cy="242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744628" y="5104277"/>
            <a:ext cx="26699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smtClean="0">
                <a:latin typeface="Times New Roman" panose="02020603050405020304" pitchFamily="18" charset="0"/>
                <a:cs typeface="Times New Roman" panose="02020603050405020304" pitchFamily="18" charset="0"/>
              </a:rPr>
              <a:t>Hàm răng</a:t>
            </a:r>
          </a:p>
        </p:txBody>
      </p:sp>
    </p:spTree>
    <p:extLst>
      <p:ext uri="{BB962C8B-B14F-4D97-AF65-F5344CB8AC3E}">
        <p14:creationId xmlns:p14="http://schemas.microsoft.com/office/powerpoint/2010/main" val="97997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30918" y="409046"/>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Câu 5:</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Mọi chuyện phương xa</a:t>
            </a:r>
          </a:p>
          <a:p>
            <a:pPr>
              <a:spcBef>
                <a:spcPct val="0"/>
              </a:spcBef>
              <a:buFontTx/>
              <a:buNone/>
            </a:pPr>
            <a:r>
              <a:rPr lang="vi-VN" altLang="en-US" sz="3600">
                <a:solidFill>
                  <a:srgbClr val="0000FF"/>
                </a:solidFill>
                <a:latin typeface="Times New Roman" panose="02020603050405020304" pitchFamily="18" charset="0"/>
                <a:cs typeface="Times New Roman" panose="02020603050405020304" pitchFamily="18" charset="0"/>
              </a:rPr>
              <a:t>Nhờ tôi biết rõ ?</a:t>
            </a:r>
            <a:endParaRPr lang="en-US" alt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5085" y="2163372"/>
            <a:ext cx="3711466" cy="266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176308" y="5121040"/>
            <a:ext cx="155593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tai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445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958975" y="307974"/>
            <a:ext cx="601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6:</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Chẳng lợp mà thành mái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Chẳng cấy mà mọc đều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Già thì trắng phau phau</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Non thì đen kin kít</a:t>
            </a:r>
            <a:br>
              <a:rPr lang="en-US" altLang="en-US" sz="2800" b="1">
                <a:solidFill>
                  <a:srgbClr val="0000FF"/>
                </a:solidFill>
                <a:latin typeface="Times New Roman" panose="02020603050405020304" pitchFamily="18" charset="0"/>
                <a:cs typeface="Times New Roman" panose="02020603050405020304" pitchFamily="18" charset="0"/>
              </a:rPr>
            </a:br>
            <a:endParaRPr lang="en-US" altLang="en-US" sz="28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6937" y="2780928"/>
            <a:ext cx="3253807" cy="25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084168" y="4486689"/>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MÁI TÓC</a:t>
            </a:r>
            <a:endParaRPr lang="en-US" altLang="en-US"/>
          </a:p>
        </p:txBody>
      </p:sp>
    </p:spTree>
    <p:extLst>
      <p:ext uri="{BB962C8B-B14F-4D97-AF65-F5344CB8AC3E}">
        <p14:creationId xmlns:p14="http://schemas.microsoft.com/office/powerpoint/2010/main" val="50339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340768"/>
            <a:ext cx="7124514" cy="769441"/>
          </a:xfrm>
          <a:prstGeom prst="rect">
            <a:avLst/>
          </a:prstGeom>
        </p:spPr>
        <p:txBody>
          <a:bodyPr wrap="none">
            <a:spAutoFit/>
          </a:bodyPr>
          <a:lstStyle/>
          <a:p>
            <a:r>
              <a:rPr lang="vi-VN" altLang="en-US" sz="4400" b="1">
                <a:solidFill>
                  <a:srgbClr val="FF0000"/>
                </a:solidFill>
                <a:latin typeface="Times New Roman" panose="02020603050405020304" pitchFamily="18" charset="0"/>
                <a:cs typeface="Times New Roman" panose="02020603050405020304" pitchFamily="18" charset="0"/>
              </a:rPr>
              <a:t>HOẠT ĐỘNG 1: TÌM HIỂU</a:t>
            </a:r>
            <a:endParaRPr lang="en-US" alt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483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p:cNvSpPr txBox="1">
            <a:spLocks noChangeArrowheads="1"/>
          </p:cNvSpPr>
          <p:nvPr/>
        </p:nvSpPr>
        <p:spPr bwMode="auto">
          <a:xfrm>
            <a:off x="3352800" y="13716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Ảnh được chụp bằng máy nên rất thật và rõ từng chi tiết.</a:t>
            </a:r>
          </a:p>
        </p:txBody>
      </p:sp>
      <p:sp>
        <p:nvSpPr>
          <p:cNvPr id="154628" name="Text Box 4"/>
          <p:cNvSpPr txBox="1">
            <a:spLocks noChangeArrowheads="1"/>
          </p:cNvSpPr>
          <p:nvPr/>
        </p:nvSpPr>
        <p:spPr bwMode="auto">
          <a:xfrm>
            <a:off x="3352800" y="4191000"/>
            <a:ext cx="579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FF"/>
                </a:solidFill>
              </a:rPr>
              <a:t>+ Tranh được vẽ bằng tay, thường diễn tả tập trung vào những đặc điểm chính của nhân vật</a:t>
            </a:r>
          </a:p>
        </p:txBody>
      </p:sp>
      <p:sp>
        <p:nvSpPr>
          <p:cNvPr id="154629" name="Text Box 5"/>
          <p:cNvSpPr txBox="1">
            <a:spLocks noChangeArrowheads="1"/>
          </p:cNvSpPr>
          <p:nvPr/>
        </p:nvSpPr>
        <p:spPr bwMode="auto">
          <a:xfrm>
            <a:off x="0" y="228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b="1">
                <a:solidFill>
                  <a:srgbClr val="0000CC"/>
                </a:solidFill>
              </a:rPr>
              <a:t>- </a:t>
            </a:r>
            <a:r>
              <a:rPr lang="en-US" altLang="en-US" sz="2800" b="1">
                <a:solidFill>
                  <a:srgbClr val="FF0066"/>
                </a:solidFill>
              </a:rPr>
              <a:t>Sự khác nhau giữa </a:t>
            </a:r>
            <a:r>
              <a:rPr lang="en-US" altLang="en-US" sz="2800" b="1" smtClean="0">
                <a:solidFill>
                  <a:srgbClr val="FF0066"/>
                </a:solidFill>
              </a:rPr>
              <a:t>Tranh </a:t>
            </a:r>
            <a:r>
              <a:rPr lang="en-US" altLang="en-US" sz="2800" b="1">
                <a:solidFill>
                  <a:srgbClr val="FF0066"/>
                </a:solidFill>
              </a:rPr>
              <a:t>chân dung và Ả</a:t>
            </a:r>
            <a:r>
              <a:rPr lang="en-US" altLang="en-US" sz="2800" b="1" smtClean="0">
                <a:solidFill>
                  <a:srgbClr val="FF0066"/>
                </a:solidFill>
              </a:rPr>
              <a:t>nh </a:t>
            </a:r>
            <a:r>
              <a:rPr lang="en-US" altLang="en-US" sz="2800" b="1">
                <a:solidFill>
                  <a:srgbClr val="FF0066"/>
                </a:solidFill>
              </a:rPr>
              <a:t>chân dung?</a:t>
            </a:r>
          </a:p>
        </p:txBody>
      </p:sp>
      <p:pic>
        <p:nvPicPr>
          <p:cNvPr id="154631" name="Picture 7"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48100"/>
            <a:ext cx="23685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8745662017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2568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478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par>
                                <p:cTn id="12" presetID="20" presetClass="entr" presetSubtype="0" fill="hold" nodeType="withEffect">
                                  <p:stCondLst>
                                    <p:cond delay="0"/>
                                  </p:stCondLst>
                                  <p:childTnLst>
                                    <p:set>
                                      <p:cBhvr>
                                        <p:cTn id="13" dur="1" fill="hold">
                                          <p:stCondLst>
                                            <p:cond delay="0"/>
                                          </p:stCondLst>
                                        </p:cTn>
                                        <p:tgtEl>
                                          <p:spTgt spid="154631"/>
                                        </p:tgtEl>
                                        <p:attrNameLst>
                                          <p:attrName>style.visibility</p:attrName>
                                        </p:attrNameLst>
                                      </p:cBhvr>
                                      <p:to>
                                        <p:strVal val="visible"/>
                                      </p:to>
                                    </p:set>
                                    <p:animEffect transition="in" filter="wedge">
                                      <p:cBhvr>
                                        <p:cTn id="14" dur="2000"/>
                                        <p:tgtEl>
                                          <p:spTgt spid="1546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54627"/>
                                        </p:tgtEl>
                                        <p:attrNameLst>
                                          <p:attrName>style.visibility</p:attrName>
                                        </p:attrNameLst>
                                      </p:cBhvr>
                                      <p:to>
                                        <p:strVal val="visible"/>
                                      </p:to>
                                    </p:set>
                                    <p:animEffect transition="in" filter="strips(downRight)">
                                      <p:cBhvr>
                                        <p:cTn id="19" dur="1000"/>
                                        <p:tgtEl>
                                          <p:spTgt spid="154627"/>
                                        </p:tgtEl>
                                      </p:cBhvr>
                                    </p:animEffect>
                                  </p:childTnLst>
                                </p:cTn>
                              </p:par>
                              <p:par>
                                <p:cTn id="20" presetID="18" presetClass="entr" presetSubtype="6" fill="hold" grpId="0" nodeType="withEffect">
                                  <p:stCondLst>
                                    <p:cond delay="0"/>
                                  </p:stCondLst>
                                  <p:childTnLst>
                                    <p:set>
                                      <p:cBhvr>
                                        <p:cTn id="21" dur="1" fill="hold">
                                          <p:stCondLst>
                                            <p:cond delay="0"/>
                                          </p:stCondLst>
                                        </p:cTn>
                                        <p:tgtEl>
                                          <p:spTgt spid="154628"/>
                                        </p:tgtEl>
                                        <p:attrNameLst>
                                          <p:attrName>style.visibility</p:attrName>
                                        </p:attrNameLst>
                                      </p:cBhvr>
                                      <p:to>
                                        <p:strVal val="visible"/>
                                      </p:to>
                                    </p:set>
                                    <p:animEffect transition="in" filter="strips(downRight)">
                                      <p:cBhvr>
                                        <p:cTn id="22" dur="10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p:bldP spid="154628" grpId="0"/>
      <p:bldP spid="1546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a:xfrm>
            <a:off x="899592" y="208561"/>
            <a:ext cx="5760640" cy="720080"/>
          </a:xfrm>
        </p:spPr>
        <p:txBody>
          <a:bodyPr/>
          <a:lstStyle/>
          <a:p>
            <a:pPr algn="l" eaLnBrk="1" hangingPunct="1">
              <a:defRPr/>
            </a:pPr>
            <a:r>
              <a:rPr lang="en-US" smtClean="0">
                <a:solidFill>
                  <a:schemeClr val="folHlink"/>
                </a:solidFill>
              </a:rPr>
              <a:t>  </a:t>
            </a:r>
            <a:r>
              <a:rPr lang="en-US" smtClean="0">
                <a:solidFill>
                  <a:srgbClr val="FF0066"/>
                </a:solidFill>
                <a:latin typeface="Times New Roman" panose="02020603050405020304" pitchFamily="18" charset="0"/>
                <a:cs typeface="Times New Roman" panose="02020603050405020304" pitchFamily="18" charset="0"/>
              </a:rPr>
              <a:t>Tranh </a:t>
            </a:r>
            <a:r>
              <a:rPr lang="en-US" dirty="0" err="1" smtClean="0">
                <a:solidFill>
                  <a:srgbClr val="FF0066"/>
                </a:solidFill>
                <a:latin typeface="Times New Roman" panose="02020603050405020304" pitchFamily="18" charset="0"/>
                <a:cs typeface="Times New Roman" panose="02020603050405020304" pitchFamily="18" charset="0"/>
              </a:rPr>
              <a:t>chân</a:t>
            </a:r>
            <a:r>
              <a:rPr lang="en-US" dirty="0" smtClean="0">
                <a:solidFill>
                  <a:srgbClr val="FF0066"/>
                </a:solidFill>
                <a:latin typeface="Times New Roman" panose="02020603050405020304" pitchFamily="18" charset="0"/>
                <a:cs typeface="Times New Roman" panose="02020603050405020304" pitchFamily="18" charset="0"/>
              </a:rPr>
              <a:t> dung </a:t>
            </a:r>
            <a:r>
              <a:rPr lang="en-US" dirty="0" err="1" smtClean="0">
                <a:solidFill>
                  <a:srgbClr val="FF0066"/>
                </a:solidFill>
                <a:latin typeface="Times New Roman" panose="02020603050405020304" pitchFamily="18" charset="0"/>
                <a:cs typeface="Times New Roman" panose="02020603050405020304" pitchFamily="18" charset="0"/>
              </a:rPr>
              <a:t>là</a:t>
            </a:r>
            <a:r>
              <a:rPr lang="en-US" dirty="0" smtClean="0">
                <a:solidFill>
                  <a:srgbClr val="FF0066"/>
                </a:solidFill>
                <a:latin typeface="Times New Roman" panose="02020603050405020304" pitchFamily="18" charset="0"/>
                <a:cs typeface="Times New Roman" panose="02020603050405020304" pitchFamily="18" charset="0"/>
              </a:rPr>
              <a:t> </a:t>
            </a:r>
            <a:r>
              <a:rPr lang="en-US" dirty="0" err="1" smtClean="0">
                <a:solidFill>
                  <a:srgbClr val="FF0066"/>
                </a:solidFill>
                <a:latin typeface="Times New Roman" panose="02020603050405020304" pitchFamily="18" charset="0"/>
                <a:cs typeface="Times New Roman" panose="02020603050405020304" pitchFamily="18" charset="0"/>
              </a:rPr>
              <a:t>gì</a:t>
            </a:r>
            <a:r>
              <a:rPr lang="en-US" dirty="0" smtClean="0">
                <a:solidFill>
                  <a:srgbClr val="FF0066"/>
                </a:solidFill>
                <a:latin typeface="Times New Roman" panose="02020603050405020304" pitchFamily="18" charset="0"/>
                <a:cs typeface="Times New Roman" panose="02020603050405020304" pitchFamily="18" charset="0"/>
              </a:rPr>
              <a:t>?</a:t>
            </a:r>
          </a:p>
        </p:txBody>
      </p:sp>
      <p:pic>
        <p:nvPicPr>
          <p:cNvPr id="45063" name="Picture 9"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10831"/>
            <a:ext cx="2369840" cy="2778433"/>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8" descr="cd04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996" y="3246529"/>
            <a:ext cx="2148408" cy="2879542"/>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9" descr="cd07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4319" y="3210831"/>
            <a:ext cx="2278451" cy="2915239"/>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5066" name="Text Box 10"/>
          <p:cNvSpPr txBox="1">
            <a:spLocks noChangeArrowheads="1"/>
          </p:cNvSpPr>
          <p:nvPr/>
        </p:nvSpPr>
        <p:spPr bwMode="auto">
          <a:xfrm>
            <a:off x="609600" y="6248400"/>
            <a:ext cx="2362200" cy="523220"/>
          </a:xfrm>
          <a:prstGeom prst="rect">
            <a:avLst/>
          </a:prstGeom>
          <a:noFill/>
          <a:ln w="9525">
            <a:noFill/>
            <a:miter lim="800000"/>
            <a:headEnd/>
            <a:tailEnd/>
          </a:ln>
        </p:spPr>
        <p:txBody>
          <a:bodyPr>
            <a:spAutoFit/>
          </a:bodyPr>
          <a:lstStyle/>
          <a:p>
            <a:pPr algn="ctr">
              <a:spcBef>
                <a:spcPct val="50000"/>
              </a:spcBef>
              <a:defRPr/>
            </a:pPr>
            <a:r>
              <a:rPr lang="en-US" sz="2800" b="1">
                <a:solidFill>
                  <a:srgbClr val="002060"/>
                </a:solidFill>
                <a:latin typeface="Times New Roman" panose="02020603050405020304" pitchFamily="18" charset="0"/>
                <a:cs typeface="Times New Roman" panose="02020603050405020304" pitchFamily="18" charset="0"/>
              </a:rPr>
              <a:t>Vẽ khuôn mặt</a:t>
            </a:r>
          </a:p>
        </p:txBody>
      </p:sp>
      <p:sp>
        <p:nvSpPr>
          <p:cNvPr id="45067" name="Text Box 11"/>
          <p:cNvSpPr txBox="1">
            <a:spLocks noChangeArrowheads="1"/>
          </p:cNvSpPr>
          <p:nvPr/>
        </p:nvSpPr>
        <p:spPr bwMode="auto">
          <a:xfrm>
            <a:off x="3772944" y="6279356"/>
            <a:ext cx="1981200" cy="461665"/>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Vẽ bán thân</a:t>
            </a:r>
          </a:p>
        </p:txBody>
      </p:sp>
      <p:sp>
        <p:nvSpPr>
          <p:cNvPr id="45068" name="Text Box 12"/>
          <p:cNvSpPr txBox="1">
            <a:spLocks noChangeArrowheads="1"/>
          </p:cNvSpPr>
          <p:nvPr/>
        </p:nvSpPr>
        <p:spPr bwMode="auto">
          <a:xfrm>
            <a:off x="6248400" y="6248400"/>
            <a:ext cx="1905000" cy="523220"/>
          </a:xfrm>
          <a:prstGeom prst="rect">
            <a:avLst/>
          </a:prstGeom>
          <a:noFill/>
          <a:ln w="9525">
            <a:noFill/>
            <a:miter lim="800000"/>
            <a:headEnd/>
            <a:tailEnd/>
          </a:ln>
        </p:spPr>
        <p:txBody>
          <a:bodyPr>
            <a:spAutoFit/>
          </a:bodyPr>
          <a:lstStyle/>
          <a:p>
            <a:pPr algn="ctr">
              <a:spcBef>
                <a:spcPct val="50000"/>
              </a:spcBef>
              <a:defRPr/>
            </a:pPr>
            <a:r>
              <a:rPr lang="en-US" sz="2400" b="1">
                <a:solidFill>
                  <a:srgbClr val="002060"/>
                </a:solidFill>
                <a:latin typeface="Times New Roman" panose="02020603050405020304" pitchFamily="18" charset="0"/>
                <a:cs typeface="Times New Roman" panose="02020603050405020304" pitchFamily="18" charset="0"/>
              </a:rPr>
              <a:t>Toàn </a:t>
            </a:r>
            <a:r>
              <a:rPr lang="en-US" sz="2800" b="1">
                <a:solidFill>
                  <a:srgbClr val="002060"/>
                </a:solidFill>
                <a:latin typeface="Times New Roman" panose="02020603050405020304" pitchFamily="18" charset="0"/>
                <a:cs typeface="Times New Roman" panose="02020603050405020304" pitchFamily="18" charset="0"/>
              </a:rPr>
              <a:t>thân</a:t>
            </a:r>
          </a:p>
        </p:txBody>
      </p:sp>
      <p:sp>
        <p:nvSpPr>
          <p:cNvPr id="3" name="Content Placeholder 2"/>
          <p:cNvSpPr>
            <a:spLocks noGrp="1"/>
          </p:cNvSpPr>
          <p:nvPr>
            <p:ph idx="1"/>
          </p:nvPr>
        </p:nvSpPr>
        <p:spPr>
          <a:xfrm>
            <a:off x="373062" y="1039397"/>
            <a:ext cx="8229600" cy="4525963"/>
          </a:xfrm>
        </p:spPr>
        <p:txBody>
          <a:bodyPr/>
          <a:lstStyle/>
          <a:p>
            <a:pPr eaLnBrk="1" hangingPunct="1">
              <a:lnSpc>
                <a:spcPct val="90000"/>
              </a:lnSpc>
              <a:buFont typeface="Wingdings" panose="05000000000000000000" pitchFamily="2" charset="2"/>
              <a:buNone/>
            </a:pPr>
            <a:r>
              <a:rPr lang="en-US" altLang="en-US" b="1" smtClean="0">
                <a:solidFill>
                  <a:srgbClr val="0000FF"/>
                </a:solidFill>
                <a:latin typeface="Times New Roman" panose="02020603050405020304" pitchFamily="18" charset="0"/>
                <a:cs typeface="Times New Roman" panose="02020603050405020304" pitchFamily="18" charset="0"/>
              </a:rPr>
              <a:t>    Tranh </a:t>
            </a:r>
            <a:r>
              <a:rPr lang="en-US" altLang="en-US" b="1">
                <a:solidFill>
                  <a:srgbClr val="0000FF"/>
                </a:solidFill>
                <a:latin typeface="Times New Roman" panose="02020603050405020304" pitchFamily="18" charset="0"/>
                <a:cs typeface="Times New Roman" panose="02020603050405020304" pitchFamily="18" charset="0"/>
              </a:rPr>
              <a:t>chân dung là tranh do con người vẽ </a:t>
            </a:r>
            <a:r>
              <a:rPr lang="vi-VN" altLang="en-US" b="1">
                <a:solidFill>
                  <a:srgbClr val="0000FF"/>
                </a:solidFill>
                <a:latin typeface="Times New Roman" panose="02020603050405020304" pitchFamily="18" charset="0"/>
                <a:cs typeface="Times New Roman" panose="02020603050405020304" pitchFamily="18" charset="0"/>
              </a:rPr>
              <a:t>nên</a:t>
            </a:r>
            <a:r>
              <a:rPr lang="en-US" altLang="en-US" b="1">
                <a:solidFill>
                  <a:srgbClr val="0000FF"/>
                </a:solidFill>
                <a:latin typeface="Times New Roman" panose="02020603050405020304" pitchFamily="18" charset="0"/>
                <a:cs typeface="Times New Roman" panose="02020603050405020304" pitchFamily="18" charset="0"/>
              </a:rPr>
              <a:t> chỉ tập trung diễn tả đặc điểm riêng và trạng thái tình cảm của nhân vật</a:t>
            </a:r>
            <a:r>
              <a:rPr lang="en-US" altLang="en-US">
                <a:solidFill>
                  <a:srgbClr val="0066FF"/>
                </a:solidFill>
              </a:rPr>
              <a:t>.</a:t>
            </a:r>
          </a:p>
          <a:p>
            <a:pPr eaLnBrk="1" hangingPunct="1">
              <a:lnSpc>
                <a:spcPct val="90000"/>
              </a:lnSpc>
              <a:buFont typeface="Wingdings" panose="05000000000000000000" pitchFamily="2" charset="2"/>
              <a:buNone/>
            </a:pPr>
            <a:r>
              <a:rPr lang="en-US" altLang="en-US" b="1" smtClean="0">
                <a:solidFill>
                  <a:srgbClr val="FF0000"/>
                </a:solidFill>
                <a:latin typeface="Times New Roman" panose="02020603050405020304" pitchFamily="18" charset="0"/>
                <a:cs typeface="Times New Roman" panose="02020603050405020304" pitchFamily="18" charset="0"/>
              </a:rPr>
              <a:t> </a:t>
            </a:r>
            <a:r>
              <a:rPr lang="en-US" altLang="en-US" sz="4000">
                <a:solidFill>
                  <a:srgbClr val="FF0000"/>
                </a:solidFill>
                <a:latin typeface="Times New Roman" panose="02020603050405020304" pitchFamily="18" charset="0"/>
                <a:cs typeface="Times New Roman" panose="02020603050405020304" pitchFamily="18" charset="0"/>
              </a:rPr>
              <a:t>Có những loại tranh chân dung nào?</a:t>
            </a:r>
          </a:p>
          <a:p>
            <a:endParaRPr lang="en-US"/>
          </a:p>
        </p:txBody>
      </p:sp>
    </p:spTree>
    <p:extLst>
      <p:ext uri="{BB962C8B-B14F-4D97-AF65-F5344CB8AC3E}">
        <p14:creationId xmlns:p14="http://schemas.microsoft.com/office/powerpoint/2010/main" val="41119268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45063"/>
                                        </p:tgtEl>
                                        <p:attrNameLst>
                                          <p:attrName>style.visibility</p:attrName>
                                        </p:attrNameLst>
                                      </p:cBhvr>
                                      <p:to>
                                        <p:strVal val="visible"/>
                                      </p:to>
                                    </p:set>
                                    <p:animEffect transition="in" filter="checkerboard(across)">
                                      <p:cBhvr>
                                        <p:cTn id="11" dur="500"/>
                                        <p:tgtEl>
                                          <p:spTgt spid="4506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45065"/>
                                        </p:tgtEl>
                                        <p:attrNameLst>
                                          <p:attrName>style.visibility</p:attrName>
                                        </p:attrNameLst>
                                      </p:cBhvr>
                                      <p:to>
                                        <p:strVal val="visible"/>
                                      </p:to>
                                    </p:set>
                                    <p:animEffect transition="in" filter="diamond(in)">
                                      <p:cBhvr>
                                        <p:cTn id="16" dur="2000"/>
                                        <p:tgtEl>
                                          <p:spTgt spid="450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5064"/>
                                        </p:tgtEl>
                                        <p:attrNameLst>
                                          <p:attrName>style.visibility</p:attrName>
                                        </p:attrNameLst>
                                      </p:cBhvr>
                                      <p:to>
                                        <p:strVal val="visible"/>
                                      </p:to>
                                    </p:set>
                                    <p:anim calcmode="lin" valueType="num">
                                      <p:cBhvr additive="base">
                                        <p:cTn id="21" dur="500" fill="hold"/>
                                        <p:tgtEl>
                                          <p:spTgt spid="45064"/>
                                        </p:tgtEl>
                                        <p:attrNameLst>
                                          <p:attrName>ppt_x</p:attrName>
                                        </p:attrNameLst>
                                      </p:cBhvr>
                                      <p:tavLst>
                                        <p:tav tm="0">
                                          <p:val>
                                            <p:strVal val="#ppt_x"/>
                                          </p:val>
                                        </p:tav>
                                        <p:tav tm="100000">
                                          <p:val>
                                            <p:strVal val="#ppt_x"/>
                                          </p:val>
                                        </p:tav>
                                      </p:tavLst>
                                    </p:anim>
                                    <p:anim calcmode="lin" valueType="num">
                                      <p:cBhvr additive="base">
                                        <p:cTn id="22" dur="500" fill="hold"/>
                                        <p:tgtEl>
                                          <p:spTgt spid="4506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6" grpId="0"/>
      <p:bldP spid="45067" grpId="0"/>
      <p:bldP spid="450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7" descr="IMG_216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48200" y="304800"/>
            <a:ext cx="3900488" cy="5486400"/>
          </a:xfrm>
          <a:ln w="57150" cmpd="thinThick">
            <a:solidFill>
              <a:schemeClr val="folHlink"/>
            </a:solidFill>
          </a:ln>
        </p:spPr>
      </p:pic>
      <p:pic>
        <p:nvPicPr>
          <p:cNvPr id="9220" name="Picture 5" descr="cd05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 y="304800"/>
            <a:ext cx="3754438" cy="54864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 Box 8"/>
          <p:cNvSpPr txBox="1">
            <a:spLocks noChangeArrowheads="1"/>
          </p:cNvSpPr>
          <p:nvPr/>
        </p:nvSpPr>
        <p:spPr bwMode="auto">
          <a:xfrm>
            <a:off x="228600" y="6019800"/>
            <a:ext cx="8153400" cy="707886"/>
          </a:xfrm>
          <a:prstGeom prst="rect">
            <a:avLst/>
          </a:prstGeom>
          <a:noFill/>
          <a:ln w="9525">
            <a:noFill/>
            <a:miter lim="800000"/>
            <a:headEnd/>
            <a:tailEnd/>
          </a:ln>
        </p:spPr>
        <p:txBody>
          <a:bodyPr>
            <a:spAutoFit/>
          </a:bodyPr>
          <a:lstStyle/>
          <a:p>
            <a:pPr algn="ctr">
              <a:spcBef>
                <a:spcPct val="50000"/>
              </a:spcBef>
              <a:defRPr/>
            </a:pPr>
            <a:r>
              <a:rPr lang="en-US" sz="4000" dirty="0" err="1">
                <a:solidFill>
                  <a:srgbClr val="002060"/>
                </a:solidFill>
                <a:latin typeface="Times New Roman" panose="02020603050405020304" pitchFamily="18" charset="0"/>
                <a:cs typeface="Times New Roman" panose="02020603050405020304" pitchFamily="18" charset="0"/>
              </a:rPr>
              <a:t>Hai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bức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tranh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khác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nhau</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422506"/>
      </p:ext>
    </p:extLst>
  </p:cSld>
  <p:clrMapOvr>
    <a:masterClrMapping/>
  </p:clrMapOvr>
  <p:transition>
    <p:checke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type="title"/>
          </p:nvPr>
        </p:nvSpPr>
        <p:spPr>
          <a:xfrm>
            <a:off x="0" y="304800"/>
            <a:ext cx="9144000" cy="925513"/>
          </a:xfrm>
        </p:spPr>
        <p:txBody>
          <a:bodyPr/>
          <a:lstStyle/>
          <a:p>
            <a:pPr eaLnBrk="1" hangingPunct="1"/>
            <a:r>
              <a:rPr lang="en-US" altLang="en-US" sz="3600" smtClean="0">
                <a:solidFill>
                  <a:srgbClr val="0000CC"/>
                </a:solidFill>
                <a:effectLst/>
                <a:latin typeface="Times New Roman" panose="02020603050405020304" pitchFamily="18" charset="0"/>
                <a:cs typeface="Times New Roman" panose="02020603050405020304" pitchFamily="18" charset="0"/>
              </a:rPr>
              <a:t>Nét mặt của mọi người có giống nhau không?</a:t>
            </a:r>
          </a:p>
        </p:txBody>
      </p:sp>
      <p:pic>
        <p:nvPicPr>
          <p:cNvPr id="10243" name="Picture 6" descr="IMG_217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2286000" cy="3276600"/>
          </a:xfrm>
          <a:ln w="57150" cmpd="thinThick">
            <a:solidFill>
              <a:schemeClr val="folHlink"/>
            </a:solidFill>
          </a:ln>
        </p:spPr>
      </p:pic>
      <p:pic>
        <p:nvPicPr>
          <p:cNvPr id="10244" name="Picture 9" descr="PA100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76400"/>
            <a:ext cx="2133600" cy="3276600"/>
          </a:xfrm>
          <a:prstGeom prst="rect">
            <a:avLst/>
          </a:prstGeom>
          <a:noFill/>
          <a:ln w="57150" cmpd="thinThick">
            <a:solidFill>
              <a:srgbClr val="CC33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cd01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2201863" cy="3276600"/>
          </a:xfrm>
          <a:prstGeom prst="rect">
            <a:avLst/>
          </a:prstGeom>
          <a:noFill/>
          <a:ln w="57150" cmpd="thickThin">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7" descr="IMG_21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76400"/>
            <a:ext cx="2133600" cy="3276600"/>
          </a:xfrm>
          <a:prstGeom prst="rect">
            <a:avLst/>
          </a:prstGeom>
          <a:noFill/>
          <a:ln w="57150" cmpd="thinThick">
            <a:solidFill>
              <a:srgbClr val="660033"/>
            </a:solidFill>
            <a:miter lim="800000"/>
            <a:headEnd/>
            <a:tailEnd/>
          </a:ln>
          <a:extLst>
            <a:ext uri="{909E8E84-426E-40DD-AFC4-6F175D3DCCD1}">
              <a14:hiddenFill xmlns:a14="http://schemas.microsoft.com/office/drawing/2010/main">
                <a:solidFill>
                  <a:srgbClr val="FFFFFF"/>
                </a:solidFill>
              </a14:hiddenFill>
            </a:ext>
          </a:extLst>
        </p:spPr>
      </p:pic>
      <p:sp>
        <p:nvSpPr>
          <p:cNvPr id="56328" name="Text Box 8"/>
          <p:cNvSpPr txBox="1">
            <a:spLocks noChangeArrowheads="1"/>
          </p:cNvSpPr>
          <p:nvPr/>
        </p:nvSpPr>
        <p:spPr bwMode="auto">
          <a:xfrm>
            <a:off x="152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B0F0"/>
                </a:solidFill>
              </a:rPr>
              <a:t> </a:t>
            </a:r>
            <a:r>
              <a:rPr lang="en-US" altLang="en-US" sz="2800" b="1">
                <a:solidFill>
                  <a:srgbClr val="002060"/>
                </a:solidFill>
              </a:rPr>
              <a:t>Trầm ngâm</a:t>
            </a:r>
          </a:p>
        </p:txBody>
      </p:sp>
      <p:sp>
        <p:nvSpPr>
          <p:cNvPr id="56329" name="Text Box 9"/>
          <p:cNvSpPr txBox="1">
            <a:spLocks noChangeArrowheads="1"/>
          </p:cNvSpPr>
          <p:nvPr/>
        </p:nvSpPr>
        <p:spPr bwMode="auto">
          <a:xfrm>
            <a:off x="2438400" y="5105400"/>
            <a:ext cx="2421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400" b="1">
                <a:solidFill>
                  <a:srgbClr val="00B0F0"/>
                </a:solidFill>
              </a:rPr>
              <a:t> </a:t>
            </a:r>
            <a:r>
              <a:rPr lang="en-US" altLang="en-US" sz="2800" b="1">
                <a:solidFill>
                  <a:srgbClr val="002060"/>
                </a:solidFill>
              </a:rPr>
              <a:t>Nghiêm nghị</a:t>
            </a:r>
          </a:p>
        </p:txBody>
      </p:sp>
      <p:sp>
        <p:nvSpPr>
          <p:cNvPr id="56330" name="Text Box 10"/>
          <p:cNvSpPr txBox="1">
            <a:spLocks noChangeArrowheads="1"/>
          </p:cNvSpPr>
          <p:nvPr/>
        </p:nvSpPr>
        <p:spPr bwMode="auto">
          <a:xfrm>
            <a:off x="4724400" y="5105400"/>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3200" b="1">
                <a:solidFill>
                  <a:srgbClr val="002060"/>
                </a:solidFill>
              </a:rPr>
              <a:t>Vui vẻ</a:t>
            </a:r>
          </a:p>
        </p:txBody>
      </p:sp>
      <p:sp>
        <p:nvSpPr>
          <p:cNvPr id="56331" name="Text Box 11"/>
          <p:cNvSpPr txBox="1">
            <a:spLocks noChangeArrowheads="1"/>
          </p:cNvSpPr>
          <p:nvPr/>
        </p:nvSpPr>
        <p:spPr bwMode="auto">
          <a:xfrm>
            <a:off x="7010400" y="5105400"/>
            <a:ext cx="213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2800" b="1">
                <a:solidFill>
                  <a:srgbClr val="002060"/>
                </a:solidFill>
              </a:rPr>
              <a:t>Khóc nhè</a:t>
            </a:r>
          </a:p>
        </p:txBody>
      </p:sp>
    </p:spTree>
    <p:extLst>
      <p:ext uri="{BB962C8B-B14F-4D97-AF65-F5344CB8AC3E}">
        <p14:creationId xmlns:p14="http://schemas.microsoft.com/office/powerpoint/2010/main" val="305460782"/>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6328"/>
                                        </p:tgtEl>
                                        <p:attrNameLst>
                                          <p:attrName>style.visibility</p:attrName>
                                        </p:attrNameLst>
                                      </p:cBhvr>
                                      <p:to>
                                        <p:strVal val="visible"/>
                                      </p:to>
                                    </p:set>
                                    <p:animEffect transition="in" filter="blinds(horizontal)">
                                      <p:cBhvr>
                                        <p:cTn id="11" dur="500"/>
                                        <p:tgtEl>
                                          <p:spTgt spid="5632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6329"/>
                                        </p:tgtEl>
                                        <p:attrNameLst>
                                          <p:attrName>style.visibility</p:attrName>
                                        </p:attrNameLst>
                                      </p:cBhvr>
                                      <p:to>
                                        <p:strVal val="visible"/>
                                      </p:to>
                                    </p:set>
                                    <p:animEffect transition="in" filter="blinds(horizontal)">
                                      <p:cBhvr>
                                        <p:cTn id="16" dur="500"/>
                                        <p:tgtEl>
                                          <p:spTgt spid="563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56328" grpId="0"/>
      <p:bldP spid="56329" grpId="0"/>
      <p:bldP spid="56330" grpId="0"/>
      <p:bldP spid="563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6" descr="cd1"/>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597666" y="1726551"/>
            <a:ext cx="1904463"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descr="DSC0015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4724012" y="1726550"/>
            <a:ext cx="1923026"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DSC00156"/>
          <p:cNvPicPr>
            <a:picLocks noChangeAspect="1" noChangeArrowheads="1"/>
          </p:cNvPicPr>
          <p:nvPr/>
        </p:nvPicPr>
        <p:blipFill>
          <a:blip r:embed="rId5">
            <a:lum bright="24000"/>
            <a:extLst>
              <a:ext uri="{28A0092B-C50C-407E-A947-70E740481C1C}">
                <a14:useLocalDpi xmlns:a14="http://schemas.microsoft.com/office/drawing/2010/main" val="0"/>
              </a:ext>
            </a:extLst>
          </a:blip>
          <a:srcRect/>
          <a:stretch>
            <a:fillRect/>
          </a:stretch>
        </p:blipFill>
        <p:spPr bwMode="auto">
          <a:xfrm>
            <a:off x="358774" y="1726551"/>
            <a:ext cx="2017009"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9" descr="DSC00157"/>
          <p:cNvPicPr>
            <a:picLocks noChangeAspect="1" noChangeArrowheads="1"/>
          </p:cNvPicPr>
          <p:nvPr/>
        </p:nvPicPr>
        <p:blipFill>
          <a:blip r:embed="rId6">
            <a:lum bright="30000"/>
            <a:extLst>
              <a:ext uri="{28A0092B-C50C-407E-A947-70E740481C1C}">
                <a14:useLocalDpi xmlns:a14="http://schemas.microsoft.com/office/drawing/2010/main" val="0"/>
              </a:ext>
            </a:extLst>
          </a:blip>
          <a:srcRect/>
          <a:stretch>
            <a:fillRect/>
          </a:stretch>
        </p:blipFill>
        <p:spPr bwMode="auto">
          <a:xfrm>
            <a:off x="6956683" y="1726549"/>
            <a:ext cx="1735061" cy="25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20"/>
          <p:cNvSpPr txBox="1">
            <a:spLocks noChangeArrowheads="1"/>
          </p:cNvSpPr>
          <p:nvPr/>
        </p:nvSpPr>
        <p:spPr bwMode="auto">
          <a:xfrm>
            <a:off x="1000125" y="444574"/>
            <a:ext cx="7154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Một số hình dạng khuôn mặt người</a:t>
            </a:r>
          </a:p>
        </p:txBody>
      </p:sp>
      <p:sp>
        <p:nvSpPr>
          <p:cNvPr id="8204" name="TextBox 21"/>
          <p:cNvSpPr txBox="1">
            <a:spLocks noChangeArrowheads="1"/>
          </p:cNvSpPr>
          <p:nvPr/>
        </p:nvSpPr>
        <p:spPr bwMode="auto">
          <a:xfrm>
            <a:off x="591344" y="4340869"/>
            <a:ext cx="1130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1. Tròn</a:t>
            </a:r>
          </a:p>
        </p:txBody>
      </p:sp>
      <p:sp>
        <p:nvSpPr>
          <p:cNvPr id="8205" name="TextBox 22"/>
          <p:cNvSpPr txBox="1">
            <a:spLocks noChangeArrowheads="1"/>
          </p:cNvSpPr>
          <p:nvPr/>
        </p:nvSpPr>
        <p:spPr bwMode="auto">
          <a:xfrm>
            <a:off x="2597666" y="4362863"/>
            <a:ext cx="1754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2. Trái </a:t>
            </a:r>
            <a:r>
              <a:rPr lang="en-US" altLang="en-US" sz="2400" b="1" smtClean="0">
                <a:solidFill>
                  <a:srgbClr val="000066"/>
                </a:solidFill>
                <a:latin typeface="Times New Roman" panose="02020603050405020304" pitchFamily="18" charset="0"/>
                <a:cs typeface="Times New Roman" panose="02020603050405020304" pitchFamily="18" charset="0"/>
              </a:rPr>
              <a:t>xoan</a:t>
            </a:r>
            <a:endParaRPr lang="en-US" altLang="en-US" sz="2400" b="1">
              <a:solidFill>
                <a:srgbClr val="000066"/>
              </a:solidFill>
              <a:latin typeface="Times New Roman" panose="02020603050405020304" pitchFamily="18" charset="0"/>
              <a:cs typeface="Times New Roman" panose="02020603050405020304" pitchFamily="18" charset="0"/>
            </a:endParaRPr>
          </a:p>
        </p:txBody>
      </p:sp>
      <p:sp>
        <p:nvSpPr>
          <p:cNvPr id="8206" name="TextBox 23"/>
          <p:cNvSpPr txBox="1">
            <a:spLocks noChangeArrowheads="1"/>
          </p:cNvSpPr>
          <p:nvPr/>
        </p:nvSpPr>
        <p:spPr bwMode="auto">
          <a:xfrm>
            <a:off x="5019569" y="4362565"/>
            <a:ext cx="133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3. Vuông</a:t>
            </a:r>
          </a:p>
        </p:txBody>
      </p:sp>
      <p:sp>
        <p:nvSpPr>
          <p:cNvPr id="8207" name="TextBox 24"/>
          <p:cNvSpPr txBox="1">
            <a:spLocks noChangeArrowheads="1"/>
          </p:cNvSpPr>
          <p:nvPr/>
        </p:nvSpPr>
        <p:spPr bwMode="auto">
          <a:xfrm>
            <a:off x="7347169" y="4309500"/>
            <a:ext cx="954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cs typeface="Times New Roman" panose="02020603050405020304" pitchFamily="18" charset="0"/>
              </a:rPr>
              <a:t>4. Dài</a:t>
            </a:r>
          </a:p>
        </p:txBody>
      </p:sp>
    </p:spTree>
    <p:extLst>
      <p:ext uri="{BB962C8B-B14F-4D97-AF65-F5344CB8AC3E}">
        <p14:creationId xmlns:p14="http://schemas.microsoft.com/office/powerpoint/2010/main" val="4744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fade">
                                      <p:cBhvr>
                                        <p:cTn id="7" dur="2000"/>
                                        <p:tgtEl>
                                          <p:spTgt spid="8201"/>
                                        </p:tgtEl>
                                      </p:cBhvr>
                                    </p:animEffect>
                                    <p:anim calcmode="lin" valueType="num">
                                      <p:cBhvr>
                                        <p:cTn id="8" dur="2000" fill="hold"/>
                                        <p:tgtEl>
                                          <p:spTgt spid="8201"/>
                                        </p:tgtEl>
                                        <p:attrNameLst>
                                          <p:attrName>ppt_w</p:attrName>
                                        </p:attrNameLst>
                                      </p:cBhvr>
                                      <p:tavLst>
                                        <p:tav tm="0" fmla="#ppt_w*sin(2.5*pi*$)">
                                          <p:val>
                                            <p:fltVal val="0"/>
                                          </p:val>
                                        </p:tav>
                                        <p:tav tm="100000">
                                          <p:val>
                                            <p:fltVal val="1"/>
                                          </p:val>
                                        </p:tav>
                                      </p:tavLst>
                                    </p:anim>
                                    <p:anim calcmode="lin" valueType="num">
                                      <p:cBhvr>
                                        <p:cTn id="9" dur="2000" fill="hold"/>
                                        <p:tgtEl>
                                          <p:spTgt spid="8201"/>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204"/>
                                        </p:tgtEl>
                                        <p:attrNameLst>
                                          <p:attrName>style.visibility</p:attrName>
                                        </p:attrNameLst>
                                      </p:cBhvr>
                                      <p:to>
                                        <p:strVal val="visible"/>
                                      </p:to>
                                    </p:set>
                                    <p:animEffect transition="in" filter="fade">
                                      <p:cBhvr>
                                        <p:cTn id="12" dur="2000"/>
                                        <p:tgtEl>
                                          <p:spTgt spid="8204"/>
                                        </p:tgtEl>
                                      </p:cBhvr>
                                    </p:animEffect>
                                    <p:anim calcmode="lin" valueType="num">
                                      <p:cBhvr>
                                        <p:cTn id="13" dur="2000" fill="hold"/>
                                        <p:tgtEl>
                                          <p:spTgt spid="8204"/>
                                        </p:tgtEl>
                                        <p:attrNameLst>
                                          <p:attrName>ppt_w</p:attrName>
                                        </p:attrNameLst>
                                      </p:cBhvr>
                                      <p:tavLst>
                                        <p:tav tm="0" fmla="#ppt_w*sin(2.5*pi*$)">
                                          <p:val>
                                            <p:fltVal val="0"/>
                                          </p:val>
                                        </p:tav>
                                        <p:tav tm="100000">
                                          <p:val>
                                            <p:fltVal val="1"/>
                                          </p:val>
                                        </p:tav>
                                      </p:tavLst>
                                    </p:anim>
                                    <p:anim calcmode="lin" valueType="num">
                                      <p:cBhvr>
                                        <p:cTn id="14" dur="2000" fill="hold"/>
                                        <p:tgtEl>
                                          <p:spTgt spid="820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fade">
                                      <p:cBhvr>
                                        <p:cTn id="17" dur="2000"/>
                                        <p:tgtEl>
                                          <p:spTgt spid="8199"/>
                                        </p:tgtEl>
                                      </p:cBhvr>
                                    </p:animEffect>
                                    <p:anim calcmode="lin" valueType="num">
                                      <p:cBhvr>
                                        <p:cTn id="18" dur="2000" fill="hold"/>
                                        <p:tgtEl>
                                          <p:spTgt spid="8199"/>
                                        </p:tgtEl>
                                        <p:attrNameLst>
                                          <p:attrName>ppt_w</p:attrName>
                                        </p:attrNameLst>
                                      </p:cBhvr>
                                      <p:tavLst>
                                        <p:tav tm="0" fmla="#ppt_w*sin(2.5*pi*$)">
                                          <p:val>
                                            <p:fltVal val="0"/>
                                          </p:val>
                                        </p:tav>
                                        <p:tav tm="100000">
                                          <p:val>
                                            <p:fltVal val="1"/>
                                          </p:val>
                                        </p:tav>
                                      </p:tavLst>
                                    </p:anim>
                                    <p:anim calcmode="lin" valueType="num">
                                      <p:cBhvr>
                                        <p:cTn id="19" dur="2000" fill="hold"/>
                                        <p:tgtEl>
                                          <p:spTgt spid="819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8205"/>
                                        </p:tgtEl>
                                        <p:attrNameLst>
                                          <p:attrName>style.visibility</p:attrName>
                                        </p:attrNameLst>
                                      </p:cBhvr>
                                      <p:to>
                                        <p:strVal val="visible"/>
                                      </p:to>
                                    </p:set>
                                    <p:animEffect transition="in" filter="fade">
                                      <p:cBhvr>
                                        <p:cTn id="22" dur="2000"/>
                                        <p:tgtEl>
                                          <p:spTgt spid="8205"/>
                                        </p:tgtEl>
                                      </p:cBhvr>
                                    </p:animEffect>
                                    <p:anim calcmode="lin" valueType="num">
                                      <p:cBhvr>
                                        <p:cTn id="23" dur="2000" fill="hold"/>
                                        <p:tgtEl>
                                          <p:spTgt spid="8205"/>
                                        </p:tgtEl>
                                        <p:attrNameLst>
                                          <p:attrName>ppt_w</p:attrName>
                                        </p:attrNameLst>
                                      </p:cBhvr>
                                      <p:tavLst>
                                        <p:tav tm="0" fmla="#ppt_w*sin(2.5*pi*$)">
                                          <p:val>
                                            <p:fltVal val="0"/>
                                          </p:val>
                                        </p:tav>
                                        <p:tav tm="100000">
                                          <p:val>
                                            <p:fltVal val="1"/>
                                          </p:val>
                                        </p:tav>
                                      </p:tavLst>
                                    </p:anim>
                                    <p:anim calcmode="lin" valueType="num">
                                      <p:cBhvr>
                                        <p:cTn id="24" dur="2000" fill="hold"/>
                                        <p:tgtEl>
                                          <p:spTgt spid="820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fade">
                                      <p:cBhvr>
                                        <p:cTn id="27" dur="2000"/>
                                        <p:tgtEl>
                                          <p:spTgt spid="8200"/>
                                        </p:tgtEl>
                                      </p:cBhvr>
                                    </p:animEffect>
                                    <p:anim calcmode="lin" valueType="num">
                                      <p:cBhvr>
                                        <p:cTn id="28" dur="2000" fill="hold"/>
                                        <p:tgtEl>
                                          <p:spTgt spid="8200"/>
                                        </p:tgtEl>
                                        <p:attrNameLst>
                                          <p:attrName>ppt_w</p:attrName>
                                        </p:attrNameLst>
                                      </p:cBhvr>
                                      <p:tavLst>
                                        <p:tav tm="0" fmla="#ppt_w*sin(2.5*pi*$)">
                                          <p:val>
                                            <p:fltVal val="0"/>
                                          </p:val>
                                        </p:tav>
                                        <p:tav tm="100000">
                                          <p:val>
                                            <p:fltVal val="1"/>
                                          </p:val>
                                        </p:tav>
                                      </p:tavLst>
                                    </p:anim>
                                    <p:anim calcmode="lin" valueType="num">
                                      <p:cBhvr>
                                        <p:cTn id="29" dur="2000" fill="hold"/>
                                        <p:tgtEl>
                                          <p:spTgt spid="8200"/>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8206"/>
                                        </p:tgtEl>
                                        <p:attrNameLst>
                                          <p:attrName>style.visibility</p:attrName>
                                        </p:attrNameLst>
                                      </p:cBhvr>
                                      <p:to>
                                        <p:strVal val="visible"/>
                                      </p:to>
                                    </p:set>
                                    <p:animEffect transition="in" filter="fade">
                                      <p:cBhvr>
                                        <p:cTn id="32" dur="2000"/>
                                        <p:tgtEl>
                                          <p:spTgt spid="8206"/>
                                        </p:tgtEl>
                                      </p:cBhvr>
                                    </p:animEffect>
                                    <p:anim calcmode="lin" valueType="num">
                                      <p:cBhvr>
                                        <p:cTn id="33" dur="2000" fill="hold"/>
                                        <p:tgtEl>
                                          <p:spTgt spid="8206"/>
                                        </p:tgtEl>
                                        <p:attrNameLst>
                                          <p:attrName>ppt_w</p:attrName>
                                        </p:attrNameLst>
                                      </p:cBhvr>
                                      <p:tavLst>
                                        <p:tav tm="0" fmla="#ppt_w*sin(2.5*pi*$)">
                                          <p:val>
                                            <p:fltVal val="0"/>
                                          </p:val>
                                        </p:tav>
                                        <p:tav tm="100000">
                                          <p:val>
                                            <p:fltVal val="1"/>
                                          </p:val>
                                        </p:tav>
                                      </p:tavLst>
                                    </p:anim>
                                    <p:anim calcmode="lin" valueType="num">
                                      <p:cBhvr>
                                        <p:cTn id="34" dur="2000" fill="hold"/>
                                        <p:tgtEl>
                                          <p:spTgt spid="8206"/>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8202"/>
                                        </p:tgtEl>
                                        <p:attrNameLst>
                                          <p:attrName>style.visibility</p:attrName>
                                        </p:attrNameLst>
                                      </p:cBhvr>
                                      <p:to>
                                        <p:strVal val="visible"/>
                                      </p:to>
                                    </p:set>
                                    <p:animEffect transition="in" filter="fade">
                                      <p:cBhvr>
                                        <p:cTn id="37" dur="2000"/>
                                        <p:tgtEl>
                                          <p:spTgt spid="8202"/>
                                        </p:tgtEl>
                                      </p:cBhvr>
                                    </p:animEffect>
                                    <p:anim calcmode="lin" valueType="num">
                                      <p:cBhvr>
                                        <p:cTn id="38" dur="2000" fill="hold"/>
                                        <p:tgtEl>
                                          <p:spTgt spid="8202"/>
                                        </p:tgtEl>
                                        <p:attrNameLst>
                                          <p:attrName>ppt_w</p:attrName>
                                        </p:attrNameLst>
                                      </p:cBhvr>
                                      <p:tavLst>
                                        <p:tav tm="0" fmla="#ppt_w*sin(2.5*pi*$)">
                                          <p:val>
                                            <p:fltVal val="0"/>
                                          </p:val>
                                        </p:tav>
                                        <p:tav tm="100000">
                                          <p:val>
                                            <p:fltVal val="1"/>
                                          </p:val>
                                        </p:tav>
                                      </p:tavLst>
                                    </p:anim>
                                    <p:anim calcmode="lin" valueType="num">
                                      <p:cBhvr>
                                        <p:cTn id="39" dur="2000" fill="hold"/>
                                        <p:tgtEl>
                                          <p:spTgt spid="8202"/>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8207"/>
                                        </p:tgtEl>
                                        <p:attrNameLst>
                                          <p:attrName>style.visibility</p:attrName>
                                        </p:attrNameLst>
                                      </p:cBhvr>
                                      <p:to>
                                        <p:strVal val="visible"/>
                                      </p:to>
                                    </p:set>
                                    <p:animEffect transition="in" filter="fade">
                                      <p:cBhvr>
                                        <p:cTn id="42" dur="2000"/>
                                        <p:tgtEl>
                                          <p:spTgt spid="8207"/>
                                        </p:tgtEl>
                                      </p:cBhvr>
                                    </p:animEffect>
                                    <p:anim calcmode="lin" valueType="num">
                                      <p:cBhvr>
                                        <p:cTn id="43" dur="2000" fill="hold"/>
                                        <p:tgtEl>
                                          <p:spTgt spid="8207"/>
                                        </p:tgtEl>
                                        <p:attrNameLst>
                                          <p:attrName>ppt_w</p:attrName>
                                        </p:attrNameLst>
                                      </p:cBhvr>
                                      <p:tavLst>
                                        <p:tav tm="0" fmla="#ppt_w*sin(2.5*pi*$)">
                                          <p:val>
                                            <p:fltVal val="0"/>
                                          </p:val>
                                        </p:tav>
                                        <p:tav tm="100000">
                                          <p:val>
                                            <p:fltVal val="1"/>
                                          </p:val>
                                        </p:tav>
                                      </p:tavLst>
                                    </p:anim>
                                    <p:anim calcmode="lin" valueType="num">
                                      <p:cBhvr>
                                        <p:cTn id="44" dur="2000" fill="hold"/>
                                        <p:tgtEl>
                                          <p:spTgt spid="82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p:bldP spid="8205" grpId="0"/>
      <p:bldP spid="8206" grpId="0"/>
      <p:bldP spid="82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152400" y="301625"/>
            <a:ext cx="8991600" cy="917575"/>
          </a:xfrm>
        </p:spPr>
        <p:txBody>
          <a:bodyPr/>
          <a:lstStyle/>
          <a:p>
            <a:pPr eaLnBrk="1" hangingPunct="1"/>
            <a:r>
              <a:rPr lang="en-US" altLang="en-US" sz="3600" b="1" smtClean="0">
                <a:solidFill>
                  <a:srgbClr val="FF0000"/>
                </a:solidFill>
                <a:effectLst/>
                <a:latin typeface="Times New Roman" panose="02020603050405020304" pitchFamily="18" charset="0"/>
                <a:cs typeface="Times New Roman" panose="02020603050405020304" pitchFamily="18" charset="0"/>
              </a:rPr>
              <a:t>Màu sắc trong các bức tranh như thế nào?</a:t>
            </a:r>
          </a:p>
        </p:txBody>
      </p:sp>
      <p:pic>
        <p:nvPicPr>
          <p:cNvPr id="12291" name="Picture 5" descr="cd077">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447800"/>
            <a:ext cx="2841625" cy="4114800"/>
          </a:xfrm>
          <a:ln w="57150" cmpd="thinThick">
            <a:solidFill>
              <a:schemeClr val="folHlink"/>
            </a:solidFill>
          </a:ln>
        </p:spPr>
      </p:pic>
      <p:pic>
        <p:nvPicPr>
          <p:cNvPr id="12292" name="Picture 6" descr="cd09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2906713"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7" descr="cd00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447800"/>
            <a:ext cx="2778125" cy="41148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37897" name="Text Box 9"/>
          <p:cNvSpPr txBox="1">
            <a:spLocks noChangeArrowheads="1"/>
          </p:cNvSpPr>
          <p:nvPr/>
        </p:nvSpPr>
        <p:spPr bwMode="auto">
          <a:xfrm>
            <a:off x="0" y="5697538"/>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ts val="0"/>
              </a:spcBef>
            </a:pPr>
            <a:r>
              <a:rPr lang="en-US" altLang="en-US" sz="3200" b="1">
                <a:solidFill>
                  <a:srgbClr val="0000FF"/>
                </a:solidFill>
                <a:cs typeface="Times New Roman" panose="02020603050405020304" pitchFamily="18" charset="0"/>
              </a:rPr>
              <a:t>Màu sắc tươi sáng, có đậm, có nhạt,</a:t>
            </a:r>
          </a:p>
          <a:p>
            <a:pPr algn="ctr">
              <a:spcBef>
                <a:spcPts val="0"/>
              </a:spcBef>
            </a:pPr>
            <a:r>
              <a:rPr lang="en-US" altLang="en-US" sz="3200" b="1">
                <a:solidFill>
                  <a:srgbClr val="0000FF"/>
                </a:solidFill>
                <a:cs typeface="Times New Roman" panose="02020603050405020304" pitchFamily="18" charset="0"/>
              </a:rPr>
              <a:t> làm nổi bật chân dung người mình vẽ</a:t>
            </a:r>
          </a:p>
        </p:txBody>
      </p:sp>
    </p:spTree>
    <p:extLst>
      <p:ext uri="{BB962C8B-B14F-4D97-AF65-F5344CB8AC3E}">
        <p14:creationId xmlns:p14="http://schemas.microsoft.com/office/powerpoint/2010/main" val="131605518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blinds(horizontal)">
                                      <p:cBhvr>
                                        <p:cTn id="7"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404664"/>
            <a:ext cx="6347713" cy="1320800"/>
          </a:xfrm>
        </p:spPr>
        <p:txBody>
          <a:bodyPr rtlCol="0">
            <a:normAutofit/>
          </a:bodyPr>
          <a:lstStyle/>
          <a:p>
            <a:pPr algn="ctr" eaLnBrk="1" fontAlgn="auto" hangingPunct="1">
              <a:spcAft>
                <a:spcPts val="0"/>
              </a:spcAft>
              <a:defRPr/>
            </a:pPr>
            <a:r>
              <a:rPr lang="en-GB" sz="48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idx="1"/>
          </p:nvPr>
        </p:nvSpPr>
        <p:spPr>
          <a:xfrm>
            <a:off x="723900" y="1828800"/>
            <a:ext cx="7808540" cy="2998787"/>
          </a:xfrm>
        </p:spPr>
        <p:txBody>
          <a:bodyPr>
            <a:normAutofit fontScale="92500" lnSpcReduction="10000"/>
          </a:bodyPr>
          <a:lstStyle/>
          <a:p>
            <a:pPr marL="0" indent="0">
              <a:buNone/>
            </a:pPr>
            <a:r>
              <a:rPr lang="en-GB" altLang="en-US" sz="3200" b="1" i="1" smtClean="0">
                <a:solidFill>
                  <a:srgbClr val="0000FF"/>
                </a:solidFill>
                <a:latin typeface="Times New Roman" panose="02020603050405020304" pitchFamily="18" charset="0"/>
                <a:cs typeface="Times New Roman" panose="02020603050405020304" pitchFamily="18" charset="0"/>
              </a:rPr>
              <a:t>+ Nhận ra </a:t>
            </a:r>
            <a:r>
              <a:rPr lang="en-GB" altLang="en-US" b="1" i="1" smtClean="0">
                <a:solidFill>
                  <a:srgbClr val="0000FF"/>
                </a:solidFill>
                <a:latin typeface="Times New Roman" panose="02020603050405020304" pitchFamily="18" charset="0"/>
                <a:cs typeface="Times New Roman" panose="02020603050405020304" pitchFamily="18" charset="0"/>
              </a:rPr>
              <a:t>đặc điểm riêng, sự cân đối của các bộ phận trên khuôn mặt</a:t>
            </a:r>
            <a:r>
              <a:rPr lang="en-GB" altLang="en-US" sz="3200" b="1" i="1" smtClean="0">
                <a:solidFill>
                  <a:srgbClr val="0000FF"/>
                </a:solidFill>
                <a:latin typeface="Times New Roman" panose="02020603050405020304" pitchFamily="18" charset="0"/>
                <a:cs typeface="Times New Roman" panose="02020603050405020304" pitchFamily="18" charset="0"/>
              </a:rPr>
              <a:t>.</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Thể hiện được tranh chân dung tự hoạ bằng nhiều hình thức và các chất liệu khác nhau.</a:t>
            </a:r>
          </a:p>
          <a:p>
            <a:pPr marL="0" indent="0" eaLnBrk="1" hangingPunct="1">
              <a:buNone/>
            </a:pPr>
            <a:r>
              <a:rPr lang="en-GB" altLang="en-US" sz="3200" b="1" i="1" smtClean="0">
                <a:solidFill>
                  <a:srgbClr val="0000FF"/>
                </a:solidFill>
                <a:latin typeface="Times New Roman" panose="02020603050405020304" pitchFamily="18" charset="0"/>
                <a:cs typeface="Times New Roman" panose="02020603050405020304" pitchFamily="18" charset="0"/>
              </a:rPr>
              <a:t>+ Giới thiệu, nhận xét và nêu được cảm nhận về sản phẩm của mình, của bạn.</a:t>
            </a:r>
          </a:p>
        </p:txBody>
      </p:sp>
      <p:pic>
        <p:nvPicPr>
          <p:cNvPr id="4" name="Picture 3" descr="bar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62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78"/>
          <p:cNvSpPr txBox="1">
            <a:spLocks noChangeArrowheads="1"/>
          </p:cNvSpPr>
          <p:nvPr/>
        </p:nvSpPr>
        <p:spPr bwMode="auto">
          <a:xfrm>
            <a:off x="841375" y="1536700"/>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16397" name="Object 101"/>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4144" name="Equation" r:id="rId4" imgW="126890" imgH="190335" progId="Equation.DSMT4">
                  <p:embed/>
                </p:oleObj>
              </mc:Choice>
              <mc:Fallback>
                <p:oleObj name="Equation" r:id="rId4" imgW="126890" imgH="190335"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 name="Picture 29" descr="2.jpg"/>
          <p:cNvPicPr>
            <a:picLocks noChangeAspect="1"/>
          </p:cNvPicPr>
          <p:nvPr/>
        </p:nvPicPr>
        <p:blipFill>
          <a:blip r:embed="rId6">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8956" y="961578"/>
            <a:ext cx="426505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smtClean="0">
                <a:solidFill>
                  <a:srgbClr val="0000FF"/>
                </a:solidFill>
              </a:rPr>
              <a:t>   </a:t>
            </a:r>
            <a:r>
              <a:rPr lang="vi-VN" altLang="en-US" sz="2400" smtClean="0">
                <a:solidFill>
                  <a:srgbClr val="0000FF"/>
                </a:solidFill>
              </a:rPr>
              <a:t>Tranh </a:t>
            </a:r>
            <a:r>
              <a:rPr lang="vi-VN" altLang="en-US" sz="2400">
                <a:solidFill>
                  <a:srgbClr val="0000FF"/>
                </a:solidFill>
              </a:rPr>
              <a:t>chân dung tự họa có thể vẽ theo quan sát qua gương hoặc vẽ theo trí nhớ nhằm thể hiện đặc điểm khuôn mặt và trạng thái cảm xúc người vẽ.</a:t>
            </a:r>
          </a:p>
          <a:p>
            <a:pPr>
              <a:spcBef>
                <a:spcPct val="0"/>
              </a:spcBef>
              <a:buFontTx/>
              <a:buChar char="-"/>
            </a:pPr>
            <a:endParaRPr lang="en-US" altLang="en-US" sz="2000">
              <a:solidFill>
                <a:srgbClr val="0000FF"/>
              </a:solidFill>
            </a:endParaRPr>
          </a:p>
        </p:txBody>
      </p:sp>
      <p:sp>
        <p:nvSpPr>
          <p:cNvPr id="2" name="Rectangle 1"/>
          <p:cNvSpPr/>
          <p:nvPr/>
        </p:nvSpPr>
        <p:spPr>
          <a:xfrm>
            <a:off x="584252" y="3867150"/>
            <a:ext cx="3854459" cy="1938992"/>
          </a:xfrm>
          <a:prstGeom prst="rect">
            <a:avLst/>
          </a:prstGeom>
        </p:spPr>
        <p:txBody>
          <a:bodyPr wrap="square">
            <a:spAutoFit/>
          </a:bodyPr>
          <a:lstStyle/>
          <a:p>
            <a:r>
              <a:rPr lang="vi-VN" altLang="en-US" sz="2400">
                <a:solidFill>
                  <a:srgbClr val="0000FF"/>
                </a:solidFill>
              </a:rPr>
              <a:t>- Khuôn mặt người gồm các bộ phận: Mày, mắt , mũi, miệng, tai. Nằm đối xứng nhau qua trục dọc chính giữa khuôn mặt.</a:t>
            </a:r>
            <a:endParaRPr lang="en-US" altLang="en-US" sz="2400">
              <a:solidFill>
                <a:srgbClr val="0000FF"/>
              </a:solidFill>
            </a:endParaRPr>
          </a:p>
        </p:txBody>
      </p:sp>
    </p:spTree>
    <p:custDataLst>
      <p:tags r:id="rId2"/>
    </p:custDataLst>
    <p:extLst>
      <p:ext uri="{BB962C8B-B14F-4D97-AF65-F5344CB8AC3E}">
        <p14:creationId xmlns:p14="http://schemas.microsoft.com/office/powerpoint/2010/main" val="961890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682752" cy="4525963"/>
          </a:xfrm>
        </p:spPr>
        <p:txBody>
          <a:bodyPr/>
          <a:lstStyle/>
          <a:p>
            <a:pPr>
              <a:spcBef>
                <a:spcPct val="0"/>
              </a:spcBef>
              <a:buFontTx/>
              <a:buNone/>
            </a:pPr>
            <a:endParaRPr lang="en-US" altLang="en-US"/>
          </a:p>
          <a:p>
            <a:endParaRPr lang="en-US"/>
          </a:p>
        </p:txBody>
      </p:sp>
      <p:sp>
        <p:nvSpPr>
          <p:cNvPr id="4" name="TextBox 3"/>
          <p:cNvSpPr txBox="1">
            <a:spLocks noChangeArrowheads="1"/>
          </p:cNvSpPr>
          <p:nvPr/>
        </p:nvSpPr>
        <p:spPr bwMode="auto">
          <a:xfrm>
            <a:off x="365000" y="1052736"/>
            <a:ext cx="456703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vi-VN" altLang="en-US" sz="2400">
                <a:solidFill>
                  <a:srgbClr val="0000FF"/>
                </a:solidFill>
              </a:rPr>
              <a:t>Tranh chân dung tự họa có thể vẽ khuôn mặt, nữa người hoặc cả người. Thể hiện bằng nhiều chất liệu như vẽ màu, xé dán, cắt dán bằng vải, giấy, nặn,...</a:t>
            </a:r>
          </a:p>
          <a:p>
            <a:pPr>
              <a:spcBef>
                <a:spcPct val="0"/>
              </a:spcBef>
              <a:buFontTx/>
              <a:buNone/>
            </a:pPr>
            <a:endParaRPr lang="en-US" altLang="en-US" sz="2000"/>
          </a:p>
        </p:txBody>
      </p:sp>
      <p:sp>
        <p:nvSpPr>
          <p:cNvPr id="5" name="TextBox 4"/>
          <p:cNvSpPr txBox="1">
            <a:spLocks noChangeArrowheads="1"/>
          </p:cNvSpPr>
          <p:nvPr/>
        </p:nvSpPr>
        <p:spPr bwMode="auto">
          <a:xfrm>
            <a:off x="632295" y="3662071"/>
            <a:ext cx="40324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a:solidFill>
                  <a:srgbClr val="0000FF"/>
                </a:solidFill>
              </a:rPr>
              <a:t>- Tranh chân dung tự họa có bố cục cân đối, màu sắc hài hòa, kết hợp đậm nhạt để biểu đạt cảm xúc của nhân vật.</a:t>
            </a:r>
            <a:endParaRPr lang="en-US" altLang="en-US" sz="2400">
              <a:solidFill>
                <a:srgbClr val="0000FF"/>
              </a:solidFill>
            </a:endParaRPr>
          </a:p>
        </p:txBody>
      </p:sp>
      <p:pic>
        <p:nvPicPr>
          <p:cNvPr id="6" name="Picture 5" descr="2.jpg"/>
          <p:cNvPicPr>
            <a:picLocks noChangeAspect="1"/>
          </p:cNvPicPr>
          <p:nvPr/>
        </p:nvPicPr>
        <p:blipFill>
          <a:blip r:embed="rId2">
            <a:extLst>
              <a:ext uri="{28A0092B-C50C-407E-A947-70E740481C1C}">
                <a14:useLocalDpi xmlns:a14="http://schemas.microsoft.com/office/drawing/2010/main" val="0"/>
              </a:ext>
            </a:extLst>
          </a:blip>
          <a:srcRect l="10049" r="7538" b="11320"/>
          <a:stretch>
            <a:fillRect/>
          </a:stretch>
        </p:blipFill>
        <p:spPr bwMode="auto">
          <a:xfrm>
            <a:off x="5220071" y="1196752"/>
            <a:ext cx="36243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84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590800" y="6858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15363" name="AutoShape 7"/>
          <p:cNvSpPr>
            <a:spLocks noChangeArrowheads="1"/>
          </p:cNvSpPr>
          <p:nvPr/>
        </p:nvSpPr>
        <p:spPr bwMode="auto">
          <a:xfrm>
            <a:off x="2209800" y="228600"/>
            <a:ext cx="4876800" cy="838200"/>
          </a:xfrm>
          <a:prstGeom prst="ribbon">
            <a:avLst>
              <a:gd name="adj1" fmla="val 12500"/>
              <a:gd name="adj2" fmla="val 50000"/>
            </a:avLst>
          </a:prstGeom>
          <a:solidFill>
            <a:srgbClr val="FF99CC"/>
          </a:solidFill>
          <a:ln w="9525">
            <a:solidFill>
              <a:srgbClr val="FFCC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7" name="Text Box 8"/>
          <p:cNvSpPr txBox="1">
            <a:spLocks noChangeArrowheads="1"/>
          </p:cNvSpPr>
          <p:nvPr/>
        </p:nvSpPr>
        <p:spPr bwMode="auto">
          <a:xfrm>
            <a:off x="3497263" y="457200"/>
            <a:ext cx="2392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0000"/>
              </a:lnSpc>
            </a:pPr>
            <a:r>
              <a:rPr lang="en-US" altLang="en-US" sz="3600" b="1">
                <a:solidFill>
                  <a:srgbClr val="0000FF"/>
                </a:solidFill>
                <a:latin typeface="Times New Roman" panose="02020603050405020304" pitchFamily="18" charset="0"/>
                <a:cs typeface="Times New Roman" panose="02020603050405020304" pitchFamily="18" charset="0"/>
              </a:rPr>
              <a:t> Kết luận</a:t>
            </a:r>
            <a:endParaRPr lang="en-US" altLang="en-US" b="1">
              <a:solidFill>
                <a:srgbClr val="000066"/>
              </a:solidFill>
              <a:latin typeface="Times New Roman" panose="02020603050405020304" pitchFamily="18" charset="0"/>
              <a:cs typeface="Times New Roman" panose="02020603050405020304" pitchFamily="18" charset="0"/>
            </a:endParaRPr>
          </a:p>
        </p:txBody>
      </p:sp>
      <p:sp>
        <p:nvSpPr>
          <p:cNvPr id="15365" name="TextBox 6"/>
          <p:cNvSpPr txBox="1">
            <a:spLocks noChangeArrowheads="1"/>
          </p:cNvSpPr>
          <p:nvPr/>
        </p:nvSpPr>
        <p:spPr bwMode="auto">
          <a:xfrm>
            <a:off x="762000" y="16764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a:latin typeface="Constantia" panose="02030602050306030303" pitchFamily="18" charset="0"/>
            </a:endParaRPr>
          </a:p>
        </p:txBody>
      </p:sp>
      <p:sp>
        <p:nvSpPr>
          <p:cNvPr id="26629" name="Rectangle 7"/>
          <p:cNvSpPr>
            <a:spLocks noChangeArrowheads="1"/>
          </p:cNvSpPr>
          <p:nvPr/>
        </p:nvSpPr>
        <p:spPr bwMode="auto">
          <a:xfrm>
            <a:off x="609600" y="1219200"/>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a:solidFill>
                  <a:srgbClr val="0000FF"/>
                </a:solidFill>
                <a:latin typeface="Times New Roman" panose="02020603050405020304" pitchFamily="18" charset="0"/>
                <a:cs typeface="Times New Roman" panose="02020603050405020304" pitchFamily="18" charset="0"/>
              </a:rPr>
              <a:t>- Tranh chân dung là tranh vẽ về người.Tranh có thể vẽ khuôn mặt, vẽ nửa người, hoặc toàn thân. Người v</a:t>
            </a:r>
            <a:r>
              <a:rPr lang="vi-VN" altLang="en-US" sz="4800">
                <a:solidFill>
                  <a:srgbClr val="0000FF"/>
                </a:solidFill>
                <a:latin typeface="Times New Roman" panose="02020603050405020304" pitchFamily="18" charset="0"/>
                <a:cs typeface="Times New Roman" panose="02020603050405020304" pitchFamily="18" charset="0"/>
              </a:rPr>
              <a:t>ẽ</a:t>
            </a:r>
            <a:r>
              <a:rPr lang="en-US" altLang="en-US" sz="4800">
                <a:solidFill>
                  <a:srgbClr val="0000FF"/>
                </a:solidFill>
                <a:latin typeface="Times New Roman" panose="02020603050405020304" pitchFamily="18" charset="0"/>
                <a:cs typeface="Times New Roman" panose="02020603050405020304" pitchFamily="18" charset="0"/>
              </a:rPr>
              <a:t> thể hiện rõ đặc điểm trên khuôn mặt </a:t>
            </a:r>
            <a:r>
              <a:rPr lang="vi-VN" altLang="en-US" sz="4800">
                <a:solidFill>
                  <a:srgbClr val="0000FF"/>
                </a:solidFill>
                <a:latin typeface="Times New Roman" panose="02020603050405020304" pitchFamily="18" charset="0"/>
                <a:cs typeface="Times New Roman" panose="02020603050405020304" pitchFamily="18" charset="0"/>
              </a:rPr>
              <a:t>của </a:t>
            </a:r>
            <a:r>
              <a:rPr lang="en-US" altLang="en-US" sz="4800">
                <a:solidFill>
                  <a:srgbClr val="0000FF"/>
                </a:solidFill>
                <a:latin typeface="Times New Roman" panose="02020603050405020304" pitchFamily="18" charset="0"/>
                <a:cs typeface="Times New Roman" panose="02020603050405020304" pitchFamily="18" charset="0"/>
              </a:rPr>
              <a:t>người được vẽ.</a:t>
            </a:r>
            <a:endParaRPr lang="en-US" altLang="en-US" sz="4800">
              <a:latin typeface="Times New Roman" panose="02020603050405020304" pitchFamily="18" charset="0"/>
              <a:cs typeface="Times New Roman" panose="02020603050405020304" pitchFamily="18" charset="0"/>
            </a:endParaRPr>
          </a:p>
        </p:txBody>
      </p:sp>
      <p:sp>
        <p:nvSpPr>
          <p:cNvPr id="9" name="Rectangle 8"/>
          <p:cNvSpPr/>
          <p:nvPr/>
        </p:nvSpPr>
        <p:spPr>
          <a:xfrm>
            <a:off x="228600" y="152400"/>
            <a:ext cx="85344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858682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ox(in)">
                                      <p:cBhvr>
                                        <p:cTn id="7" dur="500"/>
                                        <p:tgtEl>
                                          <p:spTgt spid="266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629"/>
                                        </p:tgtEl>
                                        <p:attrNameLst>
                                          <p:attrName>style.visibility</p:attrName>
                                        </p:attrNameLst>
                                      </p:cBhvr>
                                      <p:to>
                                        <p:strVal val="visible"/>
                                      </p:to>
                                    </p:set>
                                    <p:animEffect transition="in" filter="box(in)">
                                      <p:cBhvr>
                                        <p:cTn id="10"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15616" y="895106"/>
            <a:ext cx="26853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solidFill>
                  <a:srgbClr val="0000FF"/>
                </a:solidFill>
              </a:rPr>
              <a:t>Các bước </a:t>
            </a:r>
            <a:r>
              <a:rPr lang="en-US" altLang="en-US" b="1" smtClean="0">
                <a:solidFill>
                  <a:srgbClr val="0000FF"/>
                </a:solidFill>
              </a:rPr>
              <a:t>vẽ</a:t>
            </a:r>
            <a:endParaRPr lang="en-US" altLang="en-US" b="1">
              <a:solidFill>
                <a:srgbClr val="0000FF"/>
              </a:solidFill>
            </a:endParaRPr>
          </a:p>
        </p:txBody>
      </p:sp>
      <p:sp>
        <p:nvSpPr>
          <p:cNvPr id="15363" name="Rectangle 3"/>
          <p:cNvSpPr>
            <a:spLocks noChangeArrowheads="1"/>
          </p:cNvSpPr>
          <p:nvPr/>
        </p:nvSpPr>
        <p:spPr bwMode="auto">
          <a:xfrm>
            <a:off x="333375" y="1879600"/>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9900CC"/>
                </a:solidFill>
              </a:rPr>
              <a:t> </a:t>
            </a:r>
            <a:endParaRPr lang="en-US" altLang="en-US" sz="2800"/>
          </a:p>
        </p:txBody>
      </p:sp>
      <p:sp>
        <p:nvSpPr>
          <p:cNvPr id="15368" name="Rectangle 1"/>
          <p:cNvSpPr>
            <a:spLocks noChangeArrowheads="1"/>
          </p:cNvSpPr>
          <p:nvPr/>
        </p:nvSpPr>
        <p:spPr bwMode="auto">
          <a:xfrm>
            <a:off x="611188" y="241300"/>
            <a:ext cx="7561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3300"/>
                </a:solidFill>
                <a:latin typeface="Times New Roman" panose="02020603050405020304" pitchFamily="18" charset="0"/>
              </a:rPr>
              <a:t>Hoạt động 2: </a:t>
            </a:r>
            <a:r>
              <a:rPr lang="en-US" altLang="en-US" sz="3600" b="1" smtClean="0">
                <a:solidFill>
                  <a:srgbClr val="FF3300"/>
                </a:solidFill>
                <a:latin typeface="Times New Roman" panose="02020603050405020304" pitchFamily="18" charset="0"/>
              </a:rPr>
              <a:t>Hướng dẫn thực hiện</a:t>
            </a:r>
            <a:endParaRPr lang="en-US" altLang="en-US" sz="3600" b="1">
              <a:solidFill>
                <a:srgbClr val="FF3300"/>
              </a:solidFill>
              <a:latin typeface="Times New Roman" panose="02020603050405020304" pitchFamily="18" charset="0"/>
            </a:endParaRPr>
          </a:p>
        </p:txBody>
      </p:sp>
      <p:pic>
        <p:nvPicPr>
          <p:cNvPr id="9" name="Picture 8" descr="HF_12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212" y="1628800"/>
            <a:ext cx="2590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F_1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0094" y="1627513"/>
            <a:ext cx="2667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F_120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627513"/>
            <a:ext cx="279034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827584" y="4995419"/>
            <a:ext cx="1704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phác khuôn mặt</a:t>
            </a:r>
            <a:endParaRPr lang="en-US" altLang="en-US" sz="2000">
              <a:solidFill>
                <a:srgbClr val="0000FF"/>
              </a:solidFill>
            </a:endParaRPr>
          </a:p>
        </p:txBody>
      </p:sp>
      <p:sp>
        <p:nvSpPr>
          <p:cNvPr id="13" name="TextBox 12"/>
          <p:cNvSpPr txBox="1">
            <a:spLocks noChangeArrowheads="1"/>
          </p:cNvSpPr>
          <p:nvPr/>
        </p:nvSpPr>
        <p:spPr bwMode="auto">
          <a:xfrm>
            <a:off x="3327612" y="4995419"/>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0000FF"/>
                </a:solidFill>
              </a:rPr>
              <a:t>Vẽ các bộ phận</a:t>
            </a:r>
            <a:endParaRPr lang="en-US" altLang="en-US" sz="2000">
              <a:solidFill>
                <a:srgbClr val="0000FF"/>
              </a:solidFill>
            </a:endParaRPr>
          </a:p>
        </p:txBody>
      </p:sp>
      <p:sp>
        <p:nvSpPr>
          <p:cNvPr id="14" name="TextBox 13"/>
          <p:cNvSpPr txBox="1">
            <a:spLocks noChangeArrowheads="1"/>
          </p:cNvSpPr>
          <p:nvPr/>
        </p:nvSpPr>
        <p:spPr bwMode="auto">
          <a:xfrm>
            <a:off x="6300192" y="499541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t>      </a:t>
            </a:r>
            <a:r>
              <a:rPr lang="vi-VN" altLang="en-US" sz="2000">
                <a:solidFill>
                  <a:srgbClr val="0000FF"/>
                </a:solidFill>
              </a:rPr>
              <a:t>Vẽ màu</a:t>
            </a:r>
            <a:endParaRPr lang="en-US" altLang="en-US" sz="2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36458" y="264414"/>
            <a:ext cx="2607805" cy="4318590"/>
            <a:chOff x="2589213" y="1600200"/>
            <a:chExt cx="3811587" cy="4724400"/>
          </a:xfrm>
          <a:solidFill>
            <a:schemeClr val="bg1"/>
          </a:solidFill>
        </p:grpSpPr>
        <p:sp>
          <p:nvSpPr>
            <p:cNvPr id="3" name="Rectangle 2"/>
            <p:cNvSpPr>
              <a:spLocks noChangeArrowheads="1"/>
            </p:cNvSpPr>
            <p:nvPr/>
          </p:nvSpPr>
          <p:spPr bwMode="auto">
            <a:xfrm>
              <a:off x="2590800" y="1600200"/>
              <a:ext cx="3810000" cy="4724400"/>
            </a:xfrm>
            <a:prstGeom prst="rect">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4" name="Oval 3"/>
            <p:cNvSpPr>
              <a:spLocks noChangeArrowheads="1"/>
            </p:cNvSpPr>
            <p:nvPr/>
          </p:nvSpPr>
          <p:spPr bwMode="auto">
            <a:xfrm>
              <a:off x="3581400" y="1752600"/>
              <a:ext cx="1828800" cy="2286000"/>
            </a:xfrm>
            <a:prstGeom prst="ellipse">
              <a:avLst/>
            </a:prstGeom>
            <a:grpFill/>
            <a:ln w="28575">
              <a:solidFill>
                <a:schemeClr val="tx1"/>
              </a:solidFill>
              <a:miter lim="800000"/>
              <a:headEnd/>
              <a:tailEnd/>
            </a:ln>
          </p:spPr>
          <p:txBody>
            <a:bodyPr wrap="none" anchor="ctr"/>
            <a:lstStyle/>
            <a:p>
              <a:pPr eaLnBrk="1" hangingPunct="1">
                <a:defRPr/>
              </a:pPr>
              <a:endParaRPr lang="vi-VN">
                <a:solidFill>
                  <a:srgbClr val="0000CC"/>
                </a:solidFill>
                <a:latin typeface="Tahoma" pitchFamily="34" charset="0"/>
              </a:endParaRPr>
            </a:p>
          </p:txBody>
        </p:sp>
        <p:sp>
          <p:nvSpPr>
            <p:cNvPr id="5" name="Line 7"/>
            <p:cNvSpPr>
              <a:spLocks noChangeShapeType="1"/>
            </p:cNvSpPr>
            <p:nvPr/>
          </p:nvSpPr>
          <p:spPr bwMode="auto">
            <a:xfrm>
              <a:off x="5103813" y="4359275"/>
              <a:ext cx="1287462" cy="7000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6" name="Line 4"/>
            <p:cNvSpPr>
              <a:spLocks noChangeShapeType="1"/>
            </p:cNvSpPr>
            <p:nvPr/>
          </p:nvSpPr>
          <p:spPr bwMode="auto">
            <a:xfrm>
              <a:off x="3886200" y="3705225"/>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7" name="Line 6"/>
            <p:cNvSpPr>
              <a:spLocks noChangeShapeType="1"/>
            </p:cNvSpPr>
            <p:nvPr/>
          </p:nvSpPr>
          <p:spPr bwMode="auto">
            <a:xfrm flipH="1">
              <a:off x="2589213" y="4343400"/>
              <a:ext cx="1298575"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8" name="Line 5"/>
            <p:cNvSpPr>
              <a:spLocks noChangeShapeType="1"/>
            </p:cNvSpPr>
            <p:nvPr/>
          </p:nvSpPr>
          <p:spPr bwMode="auto">
            <a:xfrm>
              <a:off x="5105400" y="3733800"/>
              <a:ext cx="1588" cy="68580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grpSp>
        <p:nvGrpSpPr>
          <p:cNvPr id="9" name="Group 63"/>
          <p:cNvGrpSpPr>
            <a:grpSpLocks/>
          </p:cNvGrpSpPr>
          <p:nvPr/>
        </p:nvGrpSpPr>
        <p:grpSpPr bwMode="auto">
          <a:xfrm>
            <a:off x="2941584" y="612019"/>
            <a:ext cx="2648840" cy="4348950"/>
            <a:chOff x="3505200" y="1295401"/>
            <a:chExt cx="4343400" cy="5562600"/>
          </a:xfrm>
          <a:solidFill>
            <a:schemeClr val="bg1"/>
          </a:solidFill>
        </p:grpSpPr>
        <p:grpSp>
          <p:nvGrpSpPr>
            <p:cNvPr id="10" name="Group 60"/>
            <p:cNvGrpSpPr>
              <a:grpSpLocks/>
            </p:cNvGrpSpPr>
            <p:nvPr/>
          </p:nvGrpSpPr>
          <p:grpSpPr bwMode="auto">
            <a:xfrm>
              <a:off x="3505202" y="1295401"/>
              <a:ext cx="4343402" cy="5562600"/>
              <a:chOff x="2665414" y="1144589"/>
              <a:chExt cx="3811588" cy="5410200"/>
            </a:xfrm>
            <a:grpFill/>
          </p:grpSpPr>
          <p:grpSp>
            <p:nvGrpSpPr>
              <p:cNvPr id="12" name="Group 57"/>
              <p:cNvGrpSpPr>
                <a:grpSpLocks/>
              </p:cNvGrpSpPr>
              <p:nvPr/>
            </p:nvGrpSpPr>
            <p:grpSpPr bwMode="auto">
              <a:xfrm>
                <a:off x="2665414" y="1144589"/>
                <a:ext cx="3811588" cy="5410200"/>
                <a:chOff x="2665414" y="1144589"/>
                <a:chExt cx="3811588" cy="5410200"/>
              </a:xfrm>
              <a:grpFill/>
            </p:grpSpPr>
            <p:grpSp>
              <p:nvGrpSpPr>
                <p:cNvPr id="15" name="Group 52"/>
                <p:cNvGrpSpPr>
                  <a:grpSpLocks/>
                </p:cNvGrpSpPr>
                <p:nvPr/>
              </p:nvGrpSpPr>
              <p:grpSpPr bwMode="auto">
                <a:xfrm>
                  <a:off x="2665414" y="1144589"/>
                  <a:ext cx="3811588" cy="5410200"/>
                  <a:chOff x="2665414" y="1144589"/>
                  <a:chExt cx="3811588" cy="5410200"/>
                </a:xfrm>
                <a:grpFill/>
              </p:grpSpPr>
              <p:grpSp>
                <p:nvGrpSpPr>
                  <p:cNvPr id="18" name="Group 50"/>
                  <p:cNvGrpSpPr>
                    <a:grpSpLocks/>
                  </p:cNvGrpSpPr>
                  <p:nvPr/>
                </p:nvGrpSpPr>
                <p:grpSpPr bwMode="auto">
                  <a:xfrm>
                    <a:off x="2665414" y="1144589"/>
                    <a:ext cx="3811588" cy="5410200"/>
                    <a:chOff x="2665414" y="1144589"/>
                    <a:chExt cx="3811588" cy="5410200"/>
                  </a:xfrm>
                  <a:grpFill/>
                </p:grpSpPr>
                <p:grpSp>
                  <p:nvGrpSpPr>
                    <p:cNvPr id="20" name="Group 47"/>
                    <p:cNvGrpSpPr>
                      <a:grpSpLocks/>
                    </p:cNvGrpSpPr>
                    <p:nvPr/>
                  </p:nvGrpSpPr>
                  <p:grpSpPr bwMode="auto">
                    <a:xfrm>
                      <a:off x="2665414" y="1144589"/>
                      <a:ext cx="3811588" cy="5410200"/>
                      <a:chOff x="2665414" y="1144589"/>
                      <a:chExt cx="3811588" cy="5410200"/>
                    </a:xfrm>
                    <a:grpFill/>
                  </p:grpSpPr>
                  <p:grpSp>
                    <p:nvGrpSpPr>
                      <p:cNvPr id="23" name="Group 2"/>
                      <p:cNvGrpSpPr>
                        <a:grpSpLocks/>
                      </p:cNvGrpSpPr>
                      <p:nvPr/>
                    </p:nvGrpSpPr>
                    <p:grpSpPr bwMode="auto">
                      <a:xfrm>
                        <a:off x="2665414" y="1144589"/>
                        <a:ext cx="3811588" cy="5410200"/>
                        <a:chOff x="1631" y="720"/>
                        <a:chExt cx="2401" cy="3408"/>
                      </a:xfrm>
                      <a:grpFill/>
                    </p:grpSpPr>
                    <p:sp>
                      <p:nvSpPr>
                        <p:cNvPr id="34" name="Rectangle 3"/>
                        <p:cNvSpPr>
                          <a:spLocks noChangeArrowheads="1"/>
                        </p:cNvSpPr>
                        <p:nvPr/>
                      </p:nvSpPr>
                      <p:spPr bwMode="auto">
                        <a:xfrm>
                          <a:off x="1632" y="720"/>
                          <a:ext cx="2400" cy="3408"/>
                        </a:xfrm>
                        <a:prstGeom prst="rect">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5" name="Oval 4"/>
                        <p:cNvSpPr>
                          <a:spLocks noChangeArrowheads="1"/>
                        </p:cNvSpPr>
                        <p:nvPr/>
                      </p:nvSpPr>
                      <p:spPr bwMode="auto">
                        <a:xfrm>
                          <a:off x="2256" y="1008"/>
                          <a:ext cx="1152" cy="144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6" name="Line 5"/>
                        <p:cNvSpPr>
                          <a:spLocks noChangeShapeType="1"/>
                        </p:cNvSpPr>
                        <p:nvPr/>
                      </p:nvSpPr>
                      <p:spPr bwMode="auto">
                        <a:xfrm>
                          <a:off x="2448" y="2238"/>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7" name="Line 6"/>
                        <p:cNvSpPr>
                          <a:spLocks noChangeShapeType="1"/>
                        </p:cNvSpPr>
                        <p:nvPr/>
                      </p:nvSpPr>
                      <p:spPr bwMode="auto">
                        <a:xfrm>
                          <a:off x="3216" y="2256"/>
                          <a:ext cx="1" cy="432"/>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8" name="Line 7"/>
                        <p:cNvSpPr>
                          <a:spLocks noChangeShapeType="1"/>
                        </p:cNvSpPr>
                        <p:nvPr/>
                      </p:nvSpPr>
                      <p:spPr bwMode="auto">
                        <a:xfrm flipH="1">
                          <a:off x="1631" y="2640"/>
                          <a:ext cx="818" cy="55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39" name="Line 8"/>
                        <p:cNvSpPr>
                          <a:spLocks noChangeShapeType="1"/>
                        </p:cNvSpPr>
                        <p:nvPr/>
                      </p:nvSpPr>
                      <p:spPr bwMode="auto">
                        <a:xfrm>
                          <a:off x="3215" y="2650"/>
                          <a:ext cx="817" cy="54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0" name="Line 9"/>
                        <p:cNvSpPr>
                          <a:spLocks noChangeShapeType="1"/>
                        </p:cNvSpPr>
                        <p:nvPr/>
                      </p:nvSpPr>
                      <p:spPr bwMode="auto">
                        <a:xfrm>
                          <a:off x="2830" y="1008"/>
                          <a:ext cx="1" cy="1440"/>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sp>
                      <p:nvSpPr>
                        <p:cNvPr id="41" name="Line 10"/>
                        <p:cNvSpPr>
                          <a:spLocks noChangeShapeType="1"/>
                        </p:cNvSpPr>
                        <p:nvPr/>
                      </p:nvSpPr>
                      <p:spPr bwMode="auto">
                        <a:xfrm>
                          <a:off x="2256" y="1728"/>
                          <a:ext cx="1152" cy="1"/>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24" name="Freeform 11"/>
                      <p:cNvSpPr>
                        <a:spLocks noChangeArrowheads="1"/>
                      </p:cNvSpPr>
                      <p:nvPr/>
                    </p:nvSpPr>
                    <p:spPr bwMode="auto">
                      <a:xfrm>
                        <a:off x="3581400" y="1371600"/>
                        <a:ext cx="1981200" cy="1600200"/>
                      </a:xfrm>
                      <a:custGeom>
                        <a:avLst/>
                        <a:gdLst>
                          <a:gd name="T0" fmla="*/ 2147483647 w 1248"/>
                          <a:gd name="T1" fmla="*/ 2147483647 h 1008"/>
                          <a:gd name="T2" fmla="*/ 0 w 1248"/>
                          <a:gd name="T3" fmla="*/ 2147483647 h 1008"/>
                          <a:gd name="T4" fmla="*/ 2147483647 w 1248"/>
                          <a:gd name="T5" fmla="*/ 2147483647 h 1008"/>
                          <a:gd name="T6" fmla="*/ 2147483647 w 1248"/>
                          <a:gd name="T7" fmla="*/ 2147483647 h 1008"/>
                          <a:gd name="T8" fmla="*/ 2147483647 w 1248"/>
                          <a:gd name="T9" fmla="*/ 0 h 1008"/>
                          <a:gd name="T10" fmla="*/ 2147483647 w 1248"/>
                          <a:gd name="T11" fmla="*/ 2147483647 h 1008"/>
                          <a:gd name="T12" fmla="*/ 2147483647 w 1248"/>
                          <a:gd name="T13" fmla="*/ 2147483647 h 1008"/>
                          <a:gd name="T14" fmla="*/ 2147483647 w 1248"/>
                          <a:gd name="T15" fmla="*/ 2147483647 h 1008"/>
                          <a:gd name="T16" fmla="*/ 2147483647 w 1248"/>
                          <a:gd name="T17" fmla="*/ 2147483647 h 1008"/>
                          <a:gd name="T18" fmla="*/ 2147483647 w 1248"/>
                          <a:gd name="T19" fmla="*/ 2147483647 h 1008"/>
                          <a:gd name="T20" fmla="*/ 2147483647 w 1248"/>
                          <a:gd name="T21" fmla="*/ 2147483647 h 1008"/>
                          <a:gd name="T22" fmla="*/ 2147483647 w 1248"/>
                          <a:gd name="T23" fmla="*/ 2147483647 h 1008"/>
                          <a:gd name="T24" fmla="*/ 2147483647 w 1248"/>
                          <a:gd name="T25" fmla="*/ 2147483647 h 1008"/>
                          <a:gd name="T26" fmla="*/ 2147483647 w 1248"/>
                          <a:gd name="T27" fmla="*/ 2147483647 h 1008"/>
                          <a:gd name="T28" fmla="*/ 2147483647 w 1248"/>
                          <a:gd name="T29" fmla="*/ 2147483647 h 1008"/>
                          <a:gd name="T30" fmla="*/ 2147483647 w 1248"/>
                          <a:gd name="T31" fmla="*/ 2147483647 h 1008"/>
                          <a:gd name="T32" fmla="*/ 2147483647 w 1248"/>
                          <a:gd name="T33" fmla="*/ 2147483647 h 1008"/>
                          <a:gd name="T34" fmla="*/ 2147483647 w 1248"/>
                          <a:gd name="T35" fmla="*/ 2147483647 h 1008"/>
                          <a:gd name="T36" fmla="*/ 2147483647 w 1248"/>
                          <a:gd name="T37" fmla="*/ 2147483647 h 1008"/>
                          <a:gd name="T38" fmla="*/ 2147483647 w 1248"/>
                          <a:gd name="T39" fmla="*/ 2147483647 h 1008"/>
                          <a:gd name="T40" fmla="*/ 2147483647 w 1248"/>
                          <a:gd name="T41" fmla="*/ 2147483647 h 1008"/>
                          <a:gd name="T42" fmla="*/ 2147483647 w 1248"/>
                          <a:gd name="T43" fmla="*/ 2147483647 h 1008"/>
                          <a:gd name="T44" fmla="*/ 2147483647 w 1248"/>
                          <a:gd name="T45" fmla="*/ 2147483647 h 10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48"/>
                          <a:gd name="T70" fmla="*/ 0 h 1008"/>
                          <a:gd name="T71" fmla="*/ 1248 w 1248"/>
                          <a:gd name="T72" fmla="*/ 1008 h 10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48" h="1008">
                            <a:moveTo>
                              <a:pt x="48" y="816"/>
                            </a:moveTo>
                            <a:lnTo>
                              <a:pt x="0" y="672"/>
                            </a:lnTo>
                            <a:lnTo>
                              <a:pt x="48" y="336"/>
                            </a:lnTo>
                            <a:lnTo>
                              <a:pt x="336" y="48"/>
                            </a:lnTo>
                            <a:lnTo>
                              <a:pt x="672" y="0"/>
                            </a:lnTo>
                            <a:lnTo>
                              <a:pt x="960" y="48"/>
                            </a:lnTo>
                            <a:lnTo>
                              <a:pt x="1152" y="240"/>
                            </a:lnTo>
                            <a:lnTo>
                              <a:pt x="1248" y="480"/>
                            </a:lnTo>
                            <a:lnTo>
                              <a:pt x="1200" y="864"/>
                            </a:lnTo>
                            <a:lnTo>
                              <a:pt x="1152" y="1008"/>
                            </a:lnTo>
                            <a:lnTo>
                              <a:pt x="1152" y="768"/>
                            </a:lnTo>
                            <a:lnTo>
                              <a:pt x="1056" y="528"/>
                            </a:lnTo>
                            <a:lnTo>
                              <a:pt x="1008" y="624"/>
                            </a:lnTo>
                            <a:lnTo>
                              <a:pt x="912" y="480"/>
                            </a:lnTo>
                            <a:lnTo>
                              <a:pt x="864" y="624"/>
                            </a:lnTo>
                            <a:lnTo>
                              <a:pt x="720" y="432"/>
                            </a:lnTo>
                            <a:lnTo>
                              <a:pt x="672" y="576"/>
                            </a:lnTo>
                            <a:lnTo>
                              <a:pt x="576" y="384"/>
                            </a:lnTo>
                            <a:lnTo>
                              <a:pt x="384" y="576"/>
                            </a:lnTo>
                            <a:lnTo>
                              <a:pt x="192" y="576"/>
                            </a:lnTo>
                            <a:lnTo>
                              <a:pt x="144" y="720"/>
                            </a:lnTo>
                            <a:lnTo>
                              <a:pt x="96" y="960"/>
                            </a:lnTo>
                            <a:lnTo>
                              <a:pt x="48" y="816"/>
                            </a:lnTo>
                            <a:close/>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5" name="Freeform 14"/>
                      <p:cNvSpPr>
                        <a:spLocks noChangeArrowheads="1"/>
                      </p:cNvSpPr>
                      <p:nvPr/>
                    </p:nvSpPr>
                    <p:spPr bwMode="auto">
                      <a:xfrm>
                        <a:off x="4704324" y="2497138"/>
                        <a:ext cx="482600" cy="90487"/>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6" name="Freeform 15"/>
                      <p:cNvSpPr>
                        <a:spLocks noChangeArrowheads="1"/>
                      </p:cNvSpPr>
                      <p:nvPr/>
                    </p:nvSpPr>
                    <p:spPr bwMode="auto">
                      <a:xfrm>
                        <a:off x="4571207" y="2592389"/>
                        <a:ext cx="174624"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7" name="Freeform 16"/>
                      <p:cNvSpPr>
                        <a:spLocks noChangeArrowheads="1"/>
                      </p:cNvSpPr>
                      <p:nvPr/>
                    </p:nvSpPr>
                    <p:spPr bwMode="auto">
                      <a:xfrm flipH="1">
                        <a:off x="4435078" y="2592389"/>
                        <a:ext cx="76200" cy="673100"/>
                      </a:xfrm>
                      <a:custGeom>
                        <a:avLst/>
                        <a:gdLst>
                          <a:gd name="T0" fmla="*/ 2147483647 w 110"/>
                          <a:gd name="T1" fmla="*/ 0 h 424"/>
                          <a:gd name="T2" fmla="*/ 2147483647 w 110"/>
                          <a:gd name="T3" fmla="*/ 2147483647 h 424"/>
                          <a:gd name="T4" fmla="*/ 0 60000 65536"/>
                          <a:gd name="T5" fmla="*/ 0 60000 65536"/>
                          <a:gd name="T6" fmla="*/ 0 w 110"/>
                          <a:gd name="T7" fmla="*/ 0 h 424"/>
                          <a:gd name="T8" fmla="*/ 110 w 110"/>
                          <a:gd name="T9" fmla="*/ 424 h 424"/>
                        </a:gdLst>
                        <a:ahLst/>
                        <a:cxnLst>
                          <a:cxn ang="T4">
                            <a:pos x="T0" y="T1"/>
                          </a:cxn>
                          <a:cxn ang="T5">
                            <a:pos x="T2" y="T3"/>
                          </a:cxn>
                        </a:cxnLst>
                        <a:rect l="T6" t="T7" r="T8" b="T9"/>
                        <a:pathLst>
                          <a:path w="110" h="424">
                            <a:moveTo>
                              <a:pt x="110" y="0"/>
                            </a:moveTo>
                            <a:cubicBezTo>
                              <a:pt x="0" y="110"/>
                              <a:pt x="67" y="257"/>
                              <a:pt x="67" y="424"/>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8" name="Freeform 17"/>
                      <p:cNvSpPr>
                        <a:spLocks noChangeArrowheads="1"/>
                      </p:cNvSpPr>
                      <p:nvPr/>
                    </p:nvSpPr>
                    <p:spPr bwMode="auto">
                      <a:xfrm flipH="1">
                        <a:off x="3832567" y="2490788"/>
                        <a:ext cx="533400" cy="100012"/>
                      </a:xfrm>
                      <a:custGeom>
                        <a:avLst/>
                        <a:gdLst>
                          <a:gd name="T0" fmla="*/ 0 w 304"/>
                          <a:gd name="T1" fmla="*/ 2147483647 h 57"/>
                          <a:gd name="T2" fmla="*/ 2147483647 w 304"/>
                          <a:gd name="T3" fmla="*/ 2147483647 h 57"/>
                          <a:gd name="T4" fmla="*/ 2147483647 w 304"/>
                          <a:gd name="T5" fmla="*/ 2147483647 h 57"/>
                          <a:gd name="T6" fmla="*/ 0 60000 65536"/>
                          <a:gd name="T7" fmla="*/ 0 60000 65536"/>
                          <a:gd name="T8" fmla="*/ 0 60000 65536"/>
                          <a:gd name="T9" fmla="*/ 0 w 304"/>
                          <a:gd name="T10" fmla="*/ 0 h 57"/>
                          <a:gd name="T11" fmla="*/ 304 w 304"/>
                          <a:gd name="T12" fmla="*/ 57 h 57"/>
                        </a:gdLst>
                        <a:ahLst/>
                        <a:cxnLst>
                          <a:cxn ang="T6">
                            <a:pos x="T0" y="T1"/>
                          </a:cxn>
                          <a:cxn ang="T7">
                            <a:pos x="T2" y="T3"/>
                          </a:cxn>
                          <a:cxn ang="T8">
                            <a:pos x="T4" y="T5"/>
                          </a:cxn>
                        </a:cxnLst>
                        <a:rect l="T9" t="T10" r="T11" b="T12"/>
                        <a:pathLst>
                          <a:path w="304" h="57">
                            <a:moveTo>
                              <a:pt x="0" y="57"/>
                            </a:moveTo>
                            <a:cubicBezTo>
                              <a:pt x="35" y="45"/>
                              <a:pt x="63" y="26"/>
                              <a:pt x="98" y="14"/>
                            </a:cubicBezTo>
                            <a:cubicBezTo>
                              <a:pt x="290" y="25"/>
                              <a:pt x="226" y="0"/>
                              <a:pt x="304" y="35"/>
                            </a:cubicBez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9" name="Oval 20"/>
                      <p:cNvSpPr>
                        <a:spLocks noChangeArrowheads="1"/>
                      </p:cNvSpPr>
                      <p:nvPr/>
                    </p:nvSpPr>
                    <p:spPr bwMode="auto">
                      <a:xfrm flipH="1" flipV="1">
                        <a:off x="4037647" y="2649538"/>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0" name="Oval 21"/>
                      <p:cNvSpPr>
                        <a:spLocks noChangeArrowheads="1"/>
                      </p:cNvSpPr>
                      <p:nvPr/>
                    </p:nvSpPr>
                    <p:spPr bwMode="auto">
                      <a:xfrm flipH="1" flipV="1">
                        <a:off x="4917244" y="2644775"/>
                        <a:ext cx="1524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31" name="Freeform 25"/>
                      <p:cNvSpPr>
                        <a:spLocks noChangeArrowheads="1"/>
                      </p:cNvSpPr>
                      <p:nvPr/>
                    </p:nvSpPr>
                    <p:spPr bwMode="auto">
                      <a:xfrm>
                        <a:off x="4319245" y="3505200"/>
                        <a:ext cx="457200" cy="76200"/>
                      </a:xfrm>
                      <a:custGeom>
                        <a:avLst/>
                        <a:gdLst>
                          <a:gd name="T0" fmla="*/ 0 w 288"/>
                          <a:gd name="T1" fmla="*/ 0 h 48"/>
                          <a:gd name="T2" fmla="*/ 2147483647 w 288"/>
                          <a:gd name="T3" fmla="*/ 2147483647 h 48"/>
                          <a:gd name="T4" fmla="*/ 2147483647 w 288"/>
                          <a:gd name="T5" fmla="*/ 2147483647 h 48"/>
                          <a:gd name="T6" fmla="*/ 2147483647 w 288"/>
                          <a:gd name="T7" fmla="*/ 0 h 48"/>
                          <a:gd name="T8" fmla="*/ 0 60000 65536"/>
                          <a:gd name="T9" fmla="*/ 0 60000 65536"/>
                          <a:gd name="T10" fmla="*/ 0 60000 65536"/>
                          <a:gd name="T11" fmla="*/ 0 60000 65536"/>
                          <a:gd name="T12" fmla="*/ 0 w 288"/>
                          <a:gd name="T13" fmla="*/ 0 h 48"/>
                          <a:gd name="T14" fmla="*/ 288 w 288"/>
                          <a:gd name="T15" fmla="*/ 48 h 48"/>
                        </a:gdLst>
                        <a:ahLst/>
                        <a:cxnLst>
                          <a:cxn ang="T8">
                            <a:pos x="T0" y="T1"/>
                          </a:cxn>
                          <a:cxn ang="T9">
                            <a:pos x="T2" y="T3"/>
                          </a:cxn>
                          <a:cxn ang="T10">
                            <a:pos x="T4" y="T5"/>
                          </a:cxn>
                          <a:cxn ang="T11">
                            <a:pos x="T6" y="T7"/>
                          </a:cxn>
                        </a:cxnLst>
                        <a:rect l="T12" t="T13" r="T14" b="T15"/>
                        <a:pathLst>
                          <a:path w="288" h="48">
                            <a:moveTo>
                              <a:pt x="0" y="0"/>
                            </a:moveTo>
                            <a:lnTo>
                              <a:pt x="96" y="48"/>
                            </a:lnTo>
                            <a:lnTo>
                              <a:pt x="192" y="48"/>
                            </a:lnTo>
                            <a:lnTo>
                              <a:pt x="288"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2" name="Freeform 26"/>
                      <p:cNvSpPr>
                        <a:spLocks noChangeArrowheads="1"/>
                      </p:cNvSpPr>
                      <p:nvPr/>
                    </p:nvSpPr>
                    <p:spPr bwMode="auto">
                      <a:xfrm>
                        <a:off x="3911071" y="4191000"/>
                        <a:ext cx="1295400" cy="914400"/>
                      </a:xfrm>
                      <a:custGeom>
                        <a:avLst/>
                        <a:gdLst>
                          <a:gd name="T0" fmla="*/ 2147483647 w 816"/>
                          <a:gd name="T1" fmla="*/ 0 h 576"/>
                          <a:gd name="T2" fmla="*/ 2147483647 w 816"/>
                          <a:gd name="T3" fmla="*/ 2147483647 h 576"/>
                          <a:gd name="T4" fmla="*/ 2147483647 w 816"/>
                          <a:gd name="T5" fmla="*/ 2147483647 h 576"/>
                          <a:gd name="T6" fmla="*/ 2147483647 w 816"/>
                          <a:gd name="T7" fmla="*/ 2147483647 h 576"/>
                          <a:gd name="T8" fmla="*/ 0 w 816"/>
                          <a:gd name="T9" fmla="*/ 0 h 576"/>
                          <a:gd name="T10" fmla="*/ 0 60000 65536"/>
                          <a:gd name="T11" fmla="*/ 0 60000 65536"/>
                          <a:gd name="T12" fmla="*/ 0 60000 65536"/>
                          <a:gd name="T13" fmla="*/ 0 60000 65536"/>
                          <a:gd name="T14" fmla="*/ 0 60000 65536"/>
                          <a:gd name="T15" fmla="*/ 0 w 816"/>
                          <a:gd name="T16" fmla="*/ 0 h 576"/>
                          <a:gd name="T17" fmla="*/ 816 w 816"/>
                          <a:gd name="T18" fmla="*/ 576 h 576"/>
                        </a:gdLst>
                        <a:ahLst/>
                        <a:cxnLst>
                          <a:cxn ang="T10">
                            <a:pos x="T0" y="T1"/>
                          </a:cxn>
                          <a:cxn ang="T11">
                            <a:pos x="T2" y="T3"/>
                          </a:cxn>
                          <a:cxn ang="T12">
                            <a:pos x="T4" y="T5"/>
                          </a:cxn>
                          <a:cxn ang="T13">
                            <a:pos x="T6" y="T7"/>
                          </a:cxn>
                          <a:cxn ang="T14">
                            <a:pos x="T8" y="T9"/>
                          </a:cxn>
                        </a:cxnLst>
                        <a:rect l="T15" t="T16" r="T17" b="T18"/>
                        <a:pathLst>
                          <a:path w="816" h="576">
                            <a:moveTo>
                              <a:pt x="816" y="0"/>
                            </a:moveTo>
                            <a:lnTo>
                              <a:pt x="720" y="576"/>
                            </a:lnTo>
                            <a:lnTo>
                              <a:pt x="432" y="432"/>
                            </a:lnTo>
                            <a:lnTo>
                              <a:pt x="192" y="576"/>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33" name="Freeform 27"/>
                      <p:cNvSpPr>
                        <a:spLocks noChangeArrowheads="1"/>
                      </p:cNvSpPr>
                      <p:nvPr/>
                    </p:nvSpPr>
                    <p:spPr bwMode="auto">
                      <a:xfrm>
                        <a:off x="4509782" y="4953000"/>
                        <a:ext cx="228600" cy="1600200"/>
                      </a:xfrm>
                      <a:custGeom>
                        <a:avLst/>
                        <a:gdLst>
                          <a:gd name="T0" fmla="*/ 0 w 144"/>
                          <a:gd name="T1" fmla="*/ 0 h 1008"/>
                          <a:gd name="T2" fmla="*/ 0 w 144"/>
                          <a:gd name="T3" fmla="*/ 2147483647 h 1008"/>
                          <a:gd name="T4" fmla="*/ 2147483647 w 144"/>
                          <a:gd name="T5" fmla="*/ 2147483647 h 1008"/>
                          <a:gd name="T6" fmla="*/ 2147483647 w 144"/>
                          <a:gd name="T7" fmla="*/ 0 h 1008"/>
                          <a:gd name="T8" fmla="*/ 0 60000 65536"/>
                          <a:gd name="T9" fmla="*/ 0 60000 65536"/>
                          <a:gd name="T10" fmla="*/ 0 60000 65536"/>
                          <a:gd name="T11" fmla="*/ 0 60000 65536"/>
                          <a:gd name="T12" fmla="*/ 0 w 144"/>
                          <a:gd name="T13" fmla="*/ 0 h 1008"/>
                          <a:gd name="T14" fmla="*/ 144 w 144"/>
                          <a:gd name="T15" fmla="*/ 1008 h 1008"/>
                        </a:gdLst>
                        <a:ahLst/>
                        <a:cxnLst>
                          <a:cxn ang="T8">
                            <a:pos x="T0" y="T1"/>
                          </a:cxn>
                          <a:cxn ang="T9">
                            <a:pos x="T2" y="T3"/>
                          </a:cxn>
                          <a:cxn ang="T10">
                            <a:pos x="T4" y="T5"/>
                          </a:cxn>
                          <a:cxn ang="T11">
                            <a:pos x="T6" y="T7"/>
                          </a:cxn>
                        </a:cxnLst>
                        <a:rect l="T12" t="T13" r="T14" b="T15"/>
                        <a:pathLst>
                          <a:path w="144" h="1008">
                            <a:moveTo>
                              <a:pt x="0" y="0"/>
                            </a:moveTo>
                            <a:lnTo>
                              <a:pt x="0" y="1008"/>
                            </a:lnTo>
                            <a:lnTo>
                              <a:pt x="144" y="1008"/>
                            </a:lnTo>
                            <a:lnTo>
                              <a:pt x="144"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21" name="Freeform 23"/>
                    <p:cNvSpPr>
                      <a:spLocks noChangeArrowheads="1"/>
                    </p:cNvSpPr>
                    <p:nvPr/>
                  </p:nvSpPr>
                  <p:spPr bwMode="auto">
                    <a:xfrm>
                      <a:off x="4319245" y="3429000"/>
                      <a:ext cx="457200" cy="76200"/>
                    </a:xfrm>
                    <a:custGeom>
                      <a:avLst/>
                      <a:gdLst>
                        <a:gd name="T0" fmla="*/ 0 w 288"/>
                        <a:gd name="T1" fmla="*/ 2147483647 h 48"/>
                        <a:gd name="T2" fmla="*/ 2147483647 w 288"/>
                        <a:gd name="T3" fmla="*/ 0 h 48"/>
                        <a:gd name="T4" fmla="*/ 2147483647 w 288"/>
                        <a:gd name="T5" fmla="*/ 2147483647 h 48"/>
                        <a:gd name="T6" fmla="*/ 2147483647 w 288"/>
                        <a:gd name="T7" fmla="*/ 0 h 48"/>
                        <a:gd name="T8" fmla="*/ 2147483647 w 288"/>
                        <a:gd name="T9" fmla="*/ 2147483647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96" y="0"/>
                          </a:lnTo>
                          <a:lnTo>
                            <a:pt x="144" y="48"/>
                          </a:lnTo>
                          <a:lnTo>
                            <a:pt x="192" y="0"/>
                          </a:lnTo>
                          <a:lnTo>
                            <a:pt x="288" y="48"/>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22" name="Freeform 28"/>
                    <p:cNvSpPr>
                      <a:spLocks noChangeArrowheads="1"/>
                    </p:cNvSpPr>
                    <p:nvPr/>
                  </p:nvSpPr>
                  <p:spPr bwMode="auto">
                    <a:xfrm>
                      <a:off x="3911071" y="4191000"/>
                      <a:ext cx="1295400" cy="685800"/>
                    </a:xfrm>
                    <a:custGeom>
                      <a:avLst/>
                      <a:gdLst>
                        <a:gd name="T0" fmla="*/ 2147483647 w 816"/>
                        <a:gd name="T1" fmla="*/ 0 h 432"/>
                        <a:gd name="T2" fmla="*/ 2147483647 w 816"/>
                        <a:gd name="T3" fmla="*/ 2147483647 h 432"/>
                        <a:gd name="T4" fmla="*/ 0 w 816"/>
                        <a:gd name="T5" fmla="*/ 0 h 432"/>
                        <a:gd name="T6" fmla="*/ 0 60000 65536"/>
                        <a:gd name="T7" fmla="*/ 0 60000 65536"/>
                        <a:gd name="T8" fmla="*/ 0 60000 65536"/>
                        <a:gd name="T9" fmla="*/ 0 w 816"/>
                        <a:gd name="T10" fmla="*/ 0 h 432"/>
                        <a:gd name="T11" fmla="*/ 816 w 816"/>
                        <a:gd name="T12" fmla="*/ 432 h 432"/>
                      </a:gdLst>
                      <a:ahLst/>
                      <a:cxnLst>
                        <a:cxn ang="T6">
                          <a:pos x="T0" y="T1"/>
                        </a:cxn>
                        <a:cxn ang="T7">
                          <a:pos x="T2" y="T3"/>
                        </a:cxn>
                        <a:cxn ang="T8">
                          <a:pos x="T4" y="T5"/>
                        </a:cxn>
                      </a:cxnLst>
                      <a:rect l="T9" t="T10" r="T11" b="T12"/>
                      <a:pathLst>
                        <a:path w="816" h="432">
                          <a:moveTo>
                            <a:pt x="816" y="0"/>
                          </a:moveTo>
                          <a:lnTo>
                            <a:pt x="432" y="432"/>
                          </a:lnTo>
                          <a:lnTo>
                            <a:pt x="0"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9" name="Line 24"/>
                  <p:cNvSpPr>
                    <a:spLocks noChangeShapeType="1"/>
                  </p:cNvSpPr>
                  <p:nvPr/>
                </p:nvSpPr>
                <p:spPr bwMode="auto">
                  <a:xfrm>
                    <a:off x="4365967" y="3505200"/>
                    <a:ext cx="381000" cy="1588"/>
                  </a:xfrm>
                  <a:prstGeom prst="line">
                    <a:avLst/>
                  </a:prstGeom>
                  <a:grpFill/>
                  <a:ln w="28575">
                    <a:solidFill>
                      <a:schemeClr val="tx1"/>
                    </a:solidFill>
                    <a:miter lim="800000"/>
                    <a:headEnd/>
                    <a:tailEnd/>
                  </a:ln>
                </p:spPr>
                <p:txBody>
                  <a:bodyPr/>
                  <a:lstStyle/>
                  <a:p>
                    <a:pPr eaLnBrk="1" hangingPunct="1">
                      <a:defRPr/>
                    </a:pPr>
                    <a:endParaRPr lang="en-US">
                      <a:latin typeface="Arial" charset="0"/>
                    </a:endParaRPr>
                  </a:p>
                </p:txBody>
              </p:sp>
            </p:grpSp>
            <p:sp>
              <p:nvSpPr>
                <p:cNvPr id="16" name="Oval 18"/>
                <p:cNvSpPr>
                  <a:spLocks noChangeArrowheads="1"/>
                </p:cNvSpPr>
                <p:nvPr/>
              </p:nvSpPr>
              <p:spPr bwMode="auto">
                <a:xfrm>
                  <a:off x="3943888" y="2655888"/>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sp>
              <p:nvSpPr>
                <p:cNvPr id="17" name="Oval 19"/>
                <p:cNvSpPr>
                  <a:spLocks noChangeArrowheads="1"/>
                </p:cNvSpPr>
                <p:nvPr/>
              </p:nvSpPr>
              <p:spPr bwMode="auto">
                <a:xfrm>
                  <a:off x="4823485" y="2651125"/>
                  <a:ext cx="304800" cy="152400"/>
                </a:xfrm>
                <a:prstGeom prst="ellipse">
                  <a:avLst/>
                </a:prstGeom>
                <a:grpFill/>
                <a:ln w="28575">
                  <a:solidFill>
                    <a:schemeClr val="tx1"/>
                  </a:solidFill>
                  <a:miter lim="800000"/>
                  <a:headEnd/>
                  <a:tailEnd/>
                </a:ln>
              </p:spPr>
              <p:txBody>
                <a:bodyPr wrap="none" anchor="ctr"/>
                <a:lstStyle/>
                <a:p>
                  <a:pPr eaLnBrk="1" hangingPunct="1">
                    <a:defRPr/>
                  </a:pPr>
                  <a:endParaRPr lang="vi-VN">
                    <a:latin typeface="Tahoma" pitchFamily="34" charset="0"/>
                  </a:endParaRPr>
                </a:p>
              </p:txBody>
            </p:sp>
          </p:grpSp>
          <p:sp>
            <p:nvSpPr>
              <p:cNvPr id="13" name="Freeform 12"/>
              <p:cNvSpPr>
                <a:spLocks noChangeArrowheads="1"/>
              </p:cNvSpPr>
              <p:nvPr/>
            </p:nvSpPr>
            <p:spPr bwMode="auto">
              <a:xfrm>
                <a:off x="5340211" y="2667000"/>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sp>
            <p:nvSpPr>
              <p:cNvPr id="14" name="Freeform 13"/>
              <p:cNvSpPr>
                <a:spLocks noChangeArrowheads="1"/>
              </p:cNvSpPr>
              <p:nvPr/>
            </p:nvSpPr>
            <p:spPr bwMode="auto">
              <a:xfrm flipH="1">
                <a:off x="3421202" y="2690813"/>
                <a:ext cx="381000" cy="685800"/>
              </a:xfrm>
              <a:custGeom>
                <a:avLst/>
                <a:gdLst>
                  <a:gd name="T0" fmla="*/ 2147483647 w 240"/>
                  <a:gd name="T1" fmla="*/ 2147483647 h 432"/>
                  <a:gd name="T2" fmla="*/ 2147483647 w 240"/>
                  <a:gd name="T3" fmla="*/ 0 h 432"/>
                  <a:gd name="T4" fmla="*/ 2147483647 w 240"/>
                  <a:gd name="T5" fmla="*/ 2147483647 h 432"/>
                  <a:gd name="T6" fmla="*/ 2147483647 w 240"/>
                  <a:gd name="T7" fmla="*/ 2147483647 h 432"/>
                  <a:gd name="T8" fmla="*/ 2147483647 w 240"/>
                  <a:gd name="T9" fmla="*/ 2147483647 h 432"/>
                  <a:gd name="T10" fmla="*/ 0 w 240"/>
                  <a:gd name="T11" fmla="*/ 2147483647 h 432"/>
                  <a:gd name="T12" fmla="*/ 0 60000 65536"/>
                  <a:gd name="T13" fmla="*/ 0 60000 65536"/>
                  <a:gd name="T14" fmla="*/ 0 60000 65536"/>
                  <a:gd name="T15" fmla="*/ 0 60000 65536"/>
                  <a:gd name="T16" fmla="*/ 0 60000 65536"/>
                  <a:gd name="T17" fmla="*/ 0 60000 65536"/>
                  <a:gd name="T18" fmla="*/ 0 w 240"/>
                  <a:gd name="T19" fmla="*/ 0 h 432"/>
                  <a:gd name="T20" fmla="*/ 240 w 240"/>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40" h="432">
                    <a:moveTo>
                      <a:pt x="96" y="48"/>
                    </a:moveTo>
                    <a:lnTo>
                      <a:pt x="192" y="0"/>
                    </a:lnTo>
                    <a:lnTo>
                      <a:pt x="240" y="48"/>
                    </a:lnTo>
                    <a:lnTo>
                      <a:pt x="192" y="240"/>
                    </a:lnTo>
                    <a:lnTo>
                      <a:pt x="96" y="384"/>
                    </a:lnTo>
                    <a:lnTo>
                      <a:pt x="0" y="432"/>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sp>
          <p:nvSpPr>
            <p:cNvPr id="11" name="Freeform 22"/>
            <p:cNvSpPr>
              <a:spLocks noChangeArrowheads="1"/>
            </p:cNvSpPr>
            <p:nvPr/>
          </p:nvSpPr>
          <p:spPr bwMode="auto">
            <a:xfrm>
              <a:off x="5548532" y="3505200"/>
              <a:ext cx="228601" cy="76199"/>
            </a:xfrm>
            <a:custGeom>
              <a:avLst/>
              <a:gdLst>
                <a:gd name="T0" fmla="*/ 0 w 96"/>
                <a:gd name="T1" fmla="*/ 0 h 48"/>
                <a:gd name="T2" fmla="*/ 2147483647 w 96"/>
                <a:gd name="T3" fmla="*/ 2147483647 h 48"/>
                <a:gd name="T4" fmla="*/ 2147483647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0" y="0"/>
                  </a:moveTo>
                  <a:lnTo>
                    <a:pt x="48" y="48"/>
                  </a:lnTo>
                  <a:lnTo>
                    <a:pt x="96" y="0"/>
                  </a:lnTo>
                </a:path>
              </a:pathLst>
            </a:custGeom>
            <a:grpFill/>
            <a:ln w="28575">
              <a:solidFill>
                <a:schemeClr val="tx1"/>
              </a:solidFill>
              <a:round/>
              <a:headEnd/>
              <a:tailEnd/>
            </a:ln>
          </p:spPr>
          <p:txBody>
            <a:bodyPr wrap="none" anchor="ctr"/>
            <a:lstStyle/>
            <a:p>
              <a:pPr eaLnBrk="1" hangingPunct="1">
                <a:defRPr/>
              </a:pPr>
              <a:endParaRPr lang="vi-VN">
                <a:latin typeface="Tahoma" pitchFamily="34" charset="0"/>
              </a:endParaRPr>
            </a:p>
          </p:txBody>
        </p:sp>
      </p:grpSp>
      <p:pic>
        <p:nvPicPr>
          <p:cNvPr id="4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548" y="1503435"/>
            <a:ext cx="3069367" cy="4505003"/>
          </a:xfrm>
          <a:prstGeom prst="rect">
            <a:avLst/>
          </a:pr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89516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0" y="0"/>
            <a:ext cx="9036496" cy="1447800"/>
          </a:xfrm>
        </p:spPr>
        <p:txBody>
          <a:bodyPr/>
          <a:lstStyle/>
          <a:p>
            <a:pPr eaLnBrk="1" hangingPunct="1"/>
            <a:r>
              <a:rPr lang="en-US" altLang="en-US" sz="3200" smtClean="0">
                <a:solidFill>
                  <a:srgbClr val="0000CC"/>
                </a:solidFill>
                <a:effectLst/>
              </a:rPr>
              <a:t>  </a:t>
            </a:r>
            <a:r>
              <a:rPr lang="en-US" altLang="en-US" sz="3200" b="1" smtClean="0">
                <a:solidFill>
                  <a:srgbClr val="0000CC"/>
                </a:solidFill>
                <a:effectLst/>
                <a:latin typeface="Times New Roman" panose="02020603050405020304" pitchFamily="18" charset="0"/>
                <a:cs typeface="Times New Roman" panose="02020603050405020304" pitchFamily="18" charset="0"/>
              </a:rPr>
              <a:t>Vẽ tranh chân dung bán thân và chỉ vẽ một người</a:t>
            </a:r>
          </a:p>
        </p:txBody>
      </p:sp>
      <p:pic>
        <p:nvPicPr>
          <p:cNvPr id="13315" name="Picture 5" descr="cd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3594100"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6" descr="cd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3979863" cy="5181600"/>
          </a:xfrm>
          <a:prstGeom prst="rect">
            <a:avLst/>
          </a:prstGeom>
          <a:noFill/>
          <a:ln w="38100">
            <a:solidFill>
              <a:srgbClr val="6600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35863"/>
      </p:ext>
    </p:extLst>
  </p:cSld>
  <p:clrMapOvr>
    <a:masterClrMapping/>
  </p:clrMapOvr>
  <p:transition>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4032448" cy="64670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02332"/>
            <a:ext cx="3924052" cy="6453336"/>
          </a:xfrm>
          <a:prstGeom prst="rect">
            <a:avLst/>
          </a:prstGeom>
        </p:spPr>
      </p:pic>
    </p:spTree>
    <p:extLst>
      <p:ext uri="{BB962C8B-B14F-4D97-AF65-F5344CB8AC3E}">
        <p14:creationId xmlns:p14="http://schemas.microsoft.com/office/powerpoint/2010/main" val="3959799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8316416" cy="4271963"/>
          </a:xfrm>
          <a:prstGeom prst="rect">
            <a:avLst/>
          </a:prstGeom>
        </p:spPr>
      </p:pic>
    </p:spTree>
    <p:extLst>
      <p:ext uri="{BB962C8B-B14F-4D97-AF65-F5344CB8AC3E}">
        <p14:creationId xmlns:p14="http://schemas.microsoft.com/office/powerpoint/2010/main" val="2259203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_12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744416" cy="50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052736"/>
            <a:ext cx="3456384" cy="51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5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828675" y="1781175"/>
            <a:ext cx="754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b="1">
                <a:solidFill>
                  <a:srgbClr val="006600"/>
                </a:solidFill>
                <a:latin typeface="VNI-Times" pitchFamily="2" charset="0"/>
              </a:rPr>
              <a:t> </a:t>
            </a:r>
            <a:endParaRPr lang="en-US" altLang="en-US" sz="1800" b="1"/>
          </a:p>
        </p:txBody>
      </p:sp>
      <p:graphicFrame>
        <p:nvGraphicFramePr>
          <p:cNvPr id="21516" name="Object 23"/>
          <p:cNvGraphicFramePr>
            <a:graphicFrameLocks noChangeAspect="1"/>
          </p:cNvGraphicFramePr>
          <p:nvPr/>
        </p:nvGraphicFramePr>
        <p:xfrm>
          <a:off x="6604000" y="3867150"/>
          <a:ext cx="127000" cy="190500"/>
        </p:xfrm>
        <a:graphic>
          <a:graphicData uri="http://schemas.openxmlformats.org/presentationml/2006/ole">
            <mc:AlternateContent xmlns:mc="http://schemas.openxmlformats.org/markup-compatibility/2006">
              <mc:Choice xmlns:v="urn:schemas-microsoft-com:vml" Requires="v">
                <p:oleObj spid="_x0000_s6185" name="Equation" r:id="rId3" imgW="126890" imgH="190335" progId="Equation.DSMT4">
                  <p:embed/>
                </p:oleObj>
              </mc:Choice>
              <mc:Fallback>
                <p:oleObj name="Equation" r:id="rId3" imgW="126890" imgH="19033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3867150"/>
                        <a:ext cx="127000" cy="19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874" y="816210"/>
            <a:ext cx="3990826" cy="491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4700" y="816210"/>
            <a:ext cx="40386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834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841375" y="304800"/>
            <a:ext cx="2708275" cy="2057400"/>
          </a:xfrm>
          <a:prstGeom prst="cloudCallout">
            <a:avLst>
              <a:gd name="adj1" fmla="val -36007"/>
              <a:gd name="adj2" fmla="val 113098"/>
            </a:avLst>
          </a:prstGeom>
          <a:gradFill flip="none" rotWithShape="1">
            <a:gsLst>
              <a:gs pos="0">
                <a:srgbClr val="000099">
                  <a:tint val="66000"/>
                  <a:satMod val="160000"/>
                </a:srgbClr>
              </a:gs>
              <a:gs pos="50000">
                <a:srgbClr val="000099">
                  <a:tint val="44500"/>
                  <a:satMod val="160000"/>
                </a:srgbClr>
              </a:gs>
              <a:gs pos="100000">
                <a:srgbClr val="000099">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66"/>
                </a:solidFill>
                <a:latin typeface="Times New Roman" panose="02020603050405020304" pitchFamily="18" charset="0"/>
                <a:cs typeface="Times New Roman" panose="02020603050405020304" pitchFamily="18" charset="0"/>
              </a:rPr>
              <a:t>CHUẨN BỊ</a:t>
            </a:r>
            <a:endParaRPr lang="en-US" sz="2800" b="1" dirty="0">
              <a:solidFill>
                <a:srgbClr val="FF0066"/>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56025"/>
            <a:ext cx="20161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8" descr="Giấy vẽ Pháp A4/A3 | Học viện Thời trang IDM PAR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352910"/>
            <a:ext cx="1704321" cy="20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7403" y="3501008"/>
            <a:ext cx="2331924" cy="256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591819" y="3110645"/>
            <a:ext cx="1844742" cy="3018690"/>
          </a:xfrm>
          <a:prstGeom prst="rect">
            <a:avLst/>
          </a:prstGeom>
        </p:spPr>
      </p:pic>
      <p:pic>
        <p:nvPicPr>
          <p:cNvPr id="9" name="Picture 8"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147" y="548680"/>
            <a:ext cx="240313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9422"/>
            <a:ext cx="3456384" cy="401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646"/>
            <a:ext cx="4104456" cy="395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496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61665"/>
            <a:ext cx="4038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861665"/>
            <a:ext cx="4032448" cy="504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297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273"/>
            <a:ext cx="2965774" cy="53219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180" y="483272"/>
            <a:ext cx="2965774" cy="5321993"/>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360" y="491408"/>
            <a:ext cx="2722371" cy="5321993"/>
          </a:xfrm>
          <a:prstGeom prst="rect">
            <a:avLst/>
          </a:prstGeom>
        </p:spPr>
      </p:pic>
    </p:spTree>
    <p:extLst>
      <p:ext uri="{BB962C8B-B14F-4D97-AF65-F5344CB8AC3E}">
        <p14:creationId xmlns:p14="http://schemas.microsoft.com/office/powerpoint/2010/main" val="19455663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600200" y="1981200"/>
            <a:ext cx="5105400" cy="25908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930400" y="2743200"/>
            <a:ext cx="4572000" cy="857251"/>
          </a:xfrm>
          <a:prstGeom prst="rect">
            <a:avLst/>
          </a:prstGeom>
          <a:noFill/>
          <a:ln w="9525">
            <a:noFill/>
            <a:miter lim="800000"/>
            <a:headEnd/>
            <a:tailEnd/>
          </a:ln>
        </p:spPr>
        <p:txBody>
          <a:bodyPr anchor="ctr"/>
          <a:lstStyle/>
          <a:p>
            <a:pPr algn="ctr" eaLnBrk="0" hangingPunct="0">
              <a:defRPr/>
            </a:pPr>
            <a:r>
              <a:rPr lang="en-US" sz="6000" b="1" dirty="0">
                <a:solidFill>
                  <a:srgbClr val="0000FF"/>
                </a:solidFill>
                <a:ea typeface="+mj-ea"/>
              </a:rPr>
              <a:t>Thực hành</a:t>
            </a:r>
          </a:p>
        </p:txBody>
      </p:sp>
      <p:sp>
        <p:nvSpPr>
          <p:cNvPr id="5" name="Title 1"/>
          <p:cNvSpPr txBox="1">
            <a:spLocks/>
          </p:cNvSpPr>
          <p:nvPr/>
        </p:nvSpPr>
        <p:spPr bwMode="auto">
          <a:xfrm>
            <a:off x="304800" y="482600"/>
            <a:ext cx="8432800" cy="857251"/>
          </a:xfrm>
          <a:prstGeom prst="rect">
            <a:avLst/>
          </a:prstGeom>
          <a:noFill/>
          <a:ln w="9525">
            <a:noFill/>
            <a:miter lim="800000"/>
            <a:headEnd/>
            <a:tailEnd/>
          </a:ln>
        </p:spPr>
        <p:txBody>
          <a:bodyPr anchor="ctr"/>
          <a:lstStyle/>
          <a:p>
            <a:r>
              <a:rPr lang="en-US" altLang="vi-VN" sz="3733" b="1">
                <a:solidFill>
                  <a:srgbClr val="FF0066"/>
                </a:solidFill>
                <a:latin typeface="Times New Roman" panose="02020603050405020304" pitchFamily="18" charset="0"/>
                <a:cs typeface="Times New Roman" panose="02020603050405020304" pitchFamily="18" charset="0"/>
              </a:rPr>
              <a:t>HOẠT ĐỘNG 3 :</a:t>
            </a:r>
            <a:endParaRPr lang="en-US" sz="3733">
              <a:solidFill>
                <a:srgbClr val="FF0066"/>
              </a:solidFill>
            </a:endParaRPr>
          </a:p>
        </p:txBody>
      </p:sp>
    </p:spTree>
    <p:extLst>
      <p:ext uri="{BB962C8B-B14F-4D97-AF65-F5344CB8AC3E}">
        <p14:creationId xmlns:p14="http://schemas.microsoft.com/office/powerpoint/2010/main" val="20224627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11188" y="3035443"/>
            <a:ext cx="1085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smtClean="0">
                <a:solidFill>
                  <a:srgbClr val="0000FF"/>
                </a:solidFill>
                <a:latin typeface="Times New Roman" panose="02020603050405020304" pitchFamily="18" charset="0"/>
                <a:cs typeface="Times New Roman" panose="02020603050405020304" pitchFamily="18" charset="0"/>
              </a:rPr>
              <a:t>Lưu ý: </a:t>
            </a:r>
            <a:endParaRPr lang="en-US" altLang="en-US" sz="2400">
              <a:solidFill>
                <a:srgbClr val="0000FF"/>
              </a:solidFill>
              <a:latin typeface="Times New Roman" panose="02020603050405020304" pitchFamily="18" charset="0"/>
              <a:cs typeface="Times New Roman" panose="02020603050405020304" pitchFamily="18" charset="0"/>
            </a:endParaRPr>
          </a:p>
        </p:txBody>
      </p:sp>
      <p:sp>
        <p:nvSpPr>
          <p:cNvPr id="19464" name="Rectangle 1"/>
          <p:cNvSpPr>
            <a:spLocks noChangeArrowheads="1"/>
          </p:cNvSpPr>
          <p:nvPr/>
        </p:nvSpPr>
        <p:spPr bwMode="auto">
          <a:xfrm>
            <a:off x="611188" y="241300"/>
            <a:ext cx="5473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a:solidFill>
                  <a:srgbClr val="FF0066"/>
                </a:solidFill>
                <a:latin typeface="Times New Roman" panose="02020603050405020304" pitchFamily="18" charset="0"/>
              </a:rPr>
              <a:t>Hoạt động 3: Thực hành</a:t>
            </a:r>
          </a:p>
        </p:txBody>
      </p:sp>
      <p:sp>
        <p:nvSpPr>
          <p:cNvPr id="2" name="Rectangle 1"/>
          <p:cNvSpPr/>
          <p:nvPr/>
        </p:nvSpPr>
        <p:spPr>
          <a:xfrm>
            <a:off x="273106" y="3429000"/>
            <a:ext cx="8691382" cy="1384995"/>
          </a:xfrm>
          <a:prstGeom prst="rect">
            <a:avLst/>
          </a:prstGeom>
        </p:spPr>
        <p:txBody>
          <a:bodyPr wrap="square">
            <a:spAutoFit/>
          </a:bodyPr>
          <a:lstStyle/>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Vẽ hình cân đối, thể hiện được đặc điểm khuôn mặt và cảm xúc của bản thân qua đường nét, màu sắc.</a:t>
            </a:r>
          </a:p>
          <a:p>
            <a:pPr>
              <a:buFontTx/>
              <a:buChar char="-"/>
            </a:pPr>
            <a:r>
              <a:rPr lang="vi-VN" altLang="en-US" sz="2800">
                <a:solidFill>
                  <a:srgbClr val="002060"/>
                </a:solidFill>
                <a:latin typeface="Times New Roman" panose="02020603050405020304" pitchFamily="18" charset="0"/>
                <a:cs typeface="Times New Roman" panose="02020603050405020304" pitchFamily="18" charset="0"/>
              </a:rPr>
              <a:t>Lựa chọn chất liệu theo ý thích để tạo ra sản phẩm.</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467544" y="1590175"/>
            <a:ext cx="82089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a:solidFill>
                  <a:srgbClr val="0000FF"/>
                </a:solidFill>
                <a:latin typeface="Times New Roman" panose="02020603050405020304" pitchFamily="18" charset="0"/>
                <a:cs typeface="Times New Roman" panose="02020603050405020304" pitchFamily="18" charset="0"/>
              </a:rPr>
              <a:t>Thể hiện tranh chân dung tự </a:t>
            </a:r>
            <a:r>
              <a:rPr lang="en-US" altLang="en-US" sz="4400" smtClean="0">
                <a:solidFill>
                  <a:srgbClr val="0000FF"/>
                </a:solidFill>
                <a:latin typeface="Times New Roman" panose="02020603050405020304" pitchFamily="18" charset="0"/>
                <a:cs typeface="Times New Roman" panose="02020603050405020304" pitchFamily="18" charset="0"/>
              </a:rPr>
              <a:t>họa. </a:t>
            </a:r>
            <a:endParaRPr lang="en-US" altLang="en-US" sz="4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8128000" cy="2099416"/>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4267" b="1">
                <a:solidFill>
                  <a:srgbClr val="0000FF"/>
                </a:solidFill>
                <a:latin typeface="Times New Roman" panose="02020603050405020304" pitchFamily="18" charset="0"/>
                <a:cs typeface="Times New Roman" panose="02020603050405020304" pitchFamily="18" charset="0"/>
              </a:rPr>
              <a:t>T</a:t>
            </a:r>
            <a:r>
              <a:rPr lang="vi-VN" altLang="en-US" sz="4267" b="1">
                <a:solidFill>
                  <a:srgbClr val="0000FF"/>
                </a:solidFill>
                <a:latin typeface="Times New Roman" panose="02020603050405020304" pitchFamily="18" charset="0"/>
                <a:cs typeface="Times New Roman" panose="02020603050405020304" pitchFamily="18" charset="0"/>
              </a:rPr>
              <a:t>rưng bày, giới</a:t>
            </a:r>
            <a:r>
              <a:rPr lang="en-US" altLang="en-US" sz="4267" b="1">
                <a:solidFill>
                  <a:srgbClr val="0000FF"/>
                </a:solidFill>
                <a:latin typeface="Times New Roman" panose="02020603050405020304" pitchFamily="18" charset="0"/>
                <a:cs typeface="Times New Roman" panose="02020603050405020304" pitchFamily="18" charset="0"/>
              </a:rPr>
              <a:t> t</a:t>
            </a:r>
            <a:r>
              <a:rPr lang="vi-VN" altLang="en-US" sz="4267" b="1">
                <a:solidFill>
                  <a:srgbClr val="0000FF"/>
                </a:solidFill>
                <a:latin typeface="Times New Roman" panose="02020603050405020304" pitchFamily="18" charset="0"/>
                <a:cs typeface="Times New Roman" panose="02020603050405020304" pitchFamily="18" charset="0"/>
              </a:rPr>
              <a:t>hiệu </a:t>
            </a:r>
            <a:r>
              <a:rPr lang="en-US" altLang="en-US" sz="4267" b="1">
                <a:solidFill>
                  <a:srgbClr val="0000FF"/>
                </a:solidFill>
                <a:latin typeface="Times New Roman" panose="02020603050405020304" pitchFamily="18" charset="0"/>
                <a:cs typeface="Times New Roman" panose="02020603050405020304" pitchFamily="18" charset="0"/>
              </a:rPr>
              <a:t> v</a:t>
            </a:r>
            <a:r>
              <a:rPr lang="vi-VN" altLang="en-US" sz="4267" b="1">
                <a:solidFill>
                  <a:srgbClr val="0000FF"/>
                </a:solidFill>
                <a:latin typeface="Times New Roman" panose="02020603050405020304" pitchFamily="18" charset="0"/>
                <a:cs typeface="Times New Roman" panose="02020603050405020304" pitchFamily="18" charset="0"/>
              </a:rPr>
              <a:t>à đánh giá sản phẩm</a:t>
            </a:r>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789" y="0"/>
            <a:ext cx="4470400" cy="857251"/>
          </a:xfrm>
          <a:prstGeom prst="rect">
            <a:avLst/>
          </a:prstGeom>
          <a:noFill/>
          <a:ln w="9525">
            <a:noFill/>
            <a:miter lim="800000"/>
            <a:headEnd/>
            <a:tailEnd/>
          </a:ln>
        </p:spPr>
        <p:txBody>
          <a:bodyPr anchor="ctr"/>
          <a:lstStyle/>
          <a:p>
            <a:pPr algn="ctr"/>
            <a:r>
              <a:rPr lang="en-US" altLang="vi-VN" sz="3733" b="1">
                <a:solidFill>
                  <a:srgbClr val="FF0066"/>
                </a:solidFill>
                <a:latin typeface="Times New Roman" panose="02020603050405020304" pitchFamily="18" charset="0"/>
                <a:cs typeface="Times New Roman" panose="02020603050405020304" pitchFamily="18" charset="0"/>
              </a:rPr>
              <a:t>HOẠT ĐỘNG 4 :</a:t>
            </a:r>
            <a:endParaRPr lang="en-US" sz="3733">
              <a:solidFill>
                <a:srgbClr val="FF0066"/>
              </a:solidFill>
            </a:endParaRPr>
          </a:p>
        </p:txBody>
      </p:sp>
      <p:sp>
        <p:nvSpPr>
          <p:cNvPr id="7" name="Rounded Rectangle 6"/>
          <p:cNvSpPr/>
          <p:nvPr/>
        </p:nvSpPr>
        <p:spPr>
          <a:xfrm>
            <a:off x="520700" y="3124200"/>
            <a:ext cx="7696200" cy="27432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marL="285744" indent="-285744" algn="just">
              <a:buFont typeface="Arial" panose="020B0604020202020204" pitchFamily="34" charset="0"/>
              <a:buChar char="•"/>
              <a:defRPr/>
            </a:pP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2800" b="1" i="1" smtClean="0">
                <a:solidFill>
                  <a:srgbClr val="0000FF"/>
                </a:solidFill>
                <a:latin typeface="Times New Roman" panose="02020603050405020304" pitchFamily="18" charset="0"/>
                <a:cs typeface="Times New Roman" panose="02020603050405020304" pitchFamily="18" charset="0"/>
              </a:rPr>
              <a:t>- Bố </a:t>
            </a:r>
            <a:r>
              <a:rPr lang="en-US" altLang="en-US" sz="2800" b="1" i="1">
                <a:solidFill>
                  <a:srgbClr val="0000FF"/>
                </a:solidFill>
                <a:latin typeface="Times New Roman" panose="02020603050405020304" pitchFamily="18" charset="0"/>
                <a:cs typeface="Times New Roman" panose="02020603050405020304" pitchFamily="18" charset="0"/>
              </a:rPr>
              <a:t>cục (Chặt chẽ, cân đối)</a:t>
            </a:r>
          </a:p>
          <a:p>
            <a:pPr eaLnBrk="1" hangingPunct="1"/>
            <a:r>
              <a:rPr lang="en-US" altLang="en-US" sz="2800" b="1" i="1">
                <a:solidFill>
                  <a:srgbClr val="0000FF"/>
                </a:solidFill>
                <a:latin typeface="Times New Roman" panose="02020603050405020304" pitchFamily="18" charset="0"/>
                <a:cs typeface="Times New Roman" panose="02020603050405020304" pitchFamily="18" charset="0"/>
              </a:rPr>
              <a:t>- Hình vẽ (sinh động)</a:t>
            </a:r>
          </a:p>
          <a:p>
            <a:pPr eaLnBrk="1" hangingPunct="1">
              <a:buFontTx/>
              <a:buChar char="-"/>
            </a:pPr>
            <a:r>
              <a:rPr lang="en-US" altLang="en-US" sz="2800" b="1" i="1">
                <a:solidFill>
                  <a:srgbClr val="0000FF"/>
                </a:solidFill>
                <a:latin typeface="Times New Roman" panose="02020603050405020304" pitchFamily="18" charset="0"/>
                <a:cs typeface="Times New Roman" panose="02020603050405020304" pitchFamily="18" charset="0"/>
              </a:rPr>
              <a:t> Màu sắc (Hài hòa, có đậm, có nhạt).</a:t>
            </a:r>
          </a:p>
        </p:txBody>
      </p:sp>
    </p:spTree>
    <p:extLst>
      <p:ext uri="{BB962C8B-B14F-4D97-AF65-F5344CB8AC3E}">
        <p14:creationId xmlns:p14="http://schemas.microsoft.com/office/powerpoint/2010/main" val="762878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312516_3314332725346569_2800173070613996736_n.jpg"/>
          <p:cNvPicPr>
            <a:picLocks noChangeAspect="1"/>
          </p:cNvPicPr>
          <p:nvPr/>
        </p:nvPicPr>
        <p:blipFill>
          <a:blip r:embed="rId2">
            <a:extLst>
              <a:ext uri="{28A0092B-C50C-407E-A947-70E740481C1C}">
                <a14:useLocalDpi xmlns:a14="http://schemas.microsoft.com/office/drawing/2010/main" val="0"/>
              </a:ext>
            </a:extLst>
          </a:blip>
          <a:srcRect t="21111" r="11111" b="6667"/>
          <a:stretch>
            <a:fillRect/>
          </a:stretch>
        </p:blipFill>
        <p:spPr bwMode="auto">
          <a:xfrm>
            <a:off x="539553" y="188640"/>
            <a:ext cx="3312368" cy="320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121174837_3314333018679873_9073804214727582518_n.jpg"/>
          <p:cNvPicPr>
            <a:picLocks noChangeAspect="1"/>
          </p:cNvPicPr>
          <p:nvPr/>
        </p:nvPicPr>
        <p:blipFill>
          <a:blip r:embed="rId3">
            <a:extLst>
              <a:ext uri="{28A0092B-C50C-407E-A947-70E740481C1C}">
                <a14:useLocalDpi xmlns:a14="http://schemas.microsoft.com/office/drawing/2010/main" val="0"/>
              </a:ext>
            </a:extLst>
          </a:blip>
          <a:srcRect t="20000" b="12222"/>
          <a:stretch>
            <a:fillRect/>
          </a:stretch>
        </p:blipFill>
        <p:spPr bwMode="auto">
          <a:xfrm>
            <a:off x="4572000" y="222243"/>
            <a:ext cx="388843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121263605_3314333148679860_6608517115424122768_n.jpg"/>
          <p:cNvPicPr>
            <a:picLocks noChangeAspect="1"/>
          </p:cNvPicPr>
          <p:nvPr/>
        </p:nvPicPr>
        <p:blipFill>
          <a:blip r:embed="rId4">
            <a:extLst>
              <a:ext uri="{28A0092B-C50C-407E-A947-70E740481C1C}">
                <a14:useLocalDpi xmlns:a14="http://schemas.microsoft.com/office/drawing/2010/main" val="0"/>
              </a:ext>
            </a:extLst>
          </a:blip>
          <a:srcRect b="13208"/>
          <a:stretch>
            <a:fillRect/>
          </a:stretch>
        </p:blipFill>
        <p:spPr bwMode="auto">
          <a:xfrm>
            <a:off x="251520" y="3402793"/>
            <a:ext cx="4011901" cy="33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564441"/>
            <a:ext cx="2376264" cy="3195167"/>
          </a:xfrm>
          <a:prstGeom prst="rect">
            <a:avLst/>
          </a:prstGeom>
        </p:spPr>
      </p:pic>
    </p:spTree>
    <p:extLst>
      <p:ext uri="{BB962C8B-B14F-4D97-AF65-F5344CB8AC3E}">
        <p14:creationId xmlns:p14="http://schemas.microsoft.com/office/powerpoint/2010/main" val="1920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nodeType="clickEffect">
                                  <p:stCondLst>
                                    <p:cond delay="0"/>
                                  </p:stCondLst>
                                  <p:childTnLst>
                                    <p:animEffect transition="out" filter="box(in)">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79512" y="84100"/>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1507" name="Content Placeholder 2"/>
          <p:cNvSpPr>
            <a:spLocks noGrp="1"/>
          </p:cNvSpPr>
          <p:nvPr>
            <p:ph idx="1"/>
          </p:nvPr>
        </p:nvSpPr>
        <p:spPr/>
        <p:txBody>
          <a:bodyPr/>
          <a:lstStyle/>
          <a:p>
            <a:r>
              <a:rPr lang="en-US" altLang="en-US" sz="4000" i="1" smtClean="0">
                <a:solidFill>
                  <a:srgbClr val="0000FF"/>
                </a:solidFill>
                <a:latin typeface="Times New Roman" panose="02020603050405020304" pitchFamily="18" charset="0"/>
                <a:cs typeface="Times New Roman" panose="02020603050405020304" pitchFamily="18" charset="0"/>
              </a:rPr>
              <a:t>Thực hành tự hoạ chân dung của mình hoặc tạo hình chân dung người thân bằng các chất liệu khác nhau như đất nặn,giấy màu, sợi len, vải, hoa lá…</a:t>
            </a:r>
          </a:p>
          <a:p>
            <a:pPr marL="0" indent="0">
              <a:buNone/>
            </a:pPr>
            <a:r>
              <a:rPr lang="en-US" altLang="en-US" sz="4000" i="1" smtClean="0">
                <a:solidFill>
                  <a:srgbClr val="0000FF"/>
                </a:solidFill>
                <a:latin typeface="Times New Roman" panose="02020603050405020304" pitchFamily="18" charset="0"/>
                <a:cs typeface="Times New Roman" panose="02020603050405020304" pitchFamily="18" charset="0"/>
              </a:rPr>
              <a:t> ( Có thể vẽ chân dung một hoặc nhiều người)</a:t>
            </a:r>
          </a:p>
          <a:p>
            <a:endParaRPr lang="en-US" altLang="en-US" sz="4000" smtClean="0"/>
          </a:p>
        </p:txBody>
      </p:sp>
      <p:sp>
        <p:nvSpPr>
          <p:cNvPr id="2" name="Title 1"/>
          <p:cNvSpPr>
            <a:spLocks noGrp="1"/>
          </p:cNvSpPr>
          <p:nvPr>
            <p:ph type="title"/>
          </p:nvPr>
        </p:nvSpPr>
        <p:spPr>
          <a:xfrm>
            <a:off x="1115616" y="260648"/>
            <a:ext cx="5554960" cy="7969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Vận dụng – sáng tạo</a:t>
            </a:r>
            <a:endParaRPr lang="en-US"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827584" y="104354"/>
            <a:ext cx="7056784" cy="1483568"/>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ltLang="en-US" sz="4267" b="1">
              <a:solidFill>
                <a:srgbClr val="0000FF"/>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Nhắc nhở thêm</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4000" i="1" smtClean="0">
                <a:solidFill>
                  <a:srgbClr val="0000FF"/>
                </a:solidFill>
                <a:latin typeface="Times New Roman" panose="02020603050405020304" pitchFamily="18" charset="0"/>
                <a:cs typeface="Times New Roman" panose="02020603050405020304" pitchFamily="18" charset="0"/>
              </a:rPr>
              <a:t>Bài vẽ hình ảnh vẽ to,cân đối với tờ giấy vẽ.</a:t>
            </a:r>
          </a:p>
          <a:p>
            <a:r>
              <a:rPr lang="en-US" sz="4000" i="1" smtClean="0">
                <a:solidFill>
                  <a:srgbClr val="0000FF"/>
                </a:solidFill>
                <a:latin typeface="Times New Roman" panose="02020603050405020304" pitchFamily="18" charset="0"/>
                <a:cs typeface="Times New Roman" panose="02020603050405020304" pitchFamily="18" charset="0"/>
              </a:rPr>
              <a:t>Tô màu nền .</a:t>
            </a:r>
          </a:p>
          <a:p>
            <a:r>
              <a:rPr lang="en-US" sz="4000" i="1" smtClean="0">
                <a:solidFill>
                  <a:srgbClr val="0000FF"/>
                </a:solidFill>
                <a:latin typeface="Times New Roman" panose="02020603050405020304" pitchFamily="18" charset="0"/>
                <a:cs typeface="Times New Roman" panose="02020603050405020304" pitchFamily="18" charset="0"/>
              </a:rPr>
              <a:t>Ghi rõ </a:t>
            </a:r>
            <a:r>
              <a:rPr lang="en-US" sz="4000" b="1" i="1">
                <a:solidFill>
                  <a:srgbClr val="0000FF"/>
                </a:solidFill>
                <a:latin typeface="Times New Roman" panose="02020603050405020304" pitchFamily="18" charset="0"/>
                <a:cs typeface="Times New Roman" panose="02020603050405020304" pitchFamily="18" charset="0"/>
              </a:rPr>
              <a:t>chủ </a:t>
            </a:r>
            <a:r>
              <a:rPr lang="en-US" sz="4000" b="1" i="1" smtClean="0">
                <a:solidFill>
                  <a:srgbClr val="0000FF"/>
                </a:solidFill>
                <a:latin typeface="Times New Roman" panose="02020603050405020304" pitchFamily="18" charset="0"/>
                <a:cs typeface="Times New Roman" panose="02020603050405020304" pitchFamily="18" charset="0"/>
              </a:rPr>
              <a:t>đề, </a:t>
            </a:r>
            <a:r>
              <a:rPr lang="en-US" sz="4000" b="1" i="1" u="sng" smtClean="0">
                <a:solidFill>
                  <a:srgbClr val="0000FF"/>
                </a:solidFill>
                <a:latin typeface="Times New Roman" panose="02020603050405020304" pitchFamily="18" charset="0"/>
                <a:cs typeface="Times New Roman" panose="02020603050405020304" pitchFamily="18" charset="0"/>
              </a:rPr>
              <a:t>Tên, lớp</a:t>
            </a:r>
            <a:r>
              <a:rPr lang="en-US" sz="4000" b="1" i="1" smtClean="0">
                <a:solidFill>
                  <a:srgbClr val="0000FF"/>
                </a:solidFill>
                <a:latin typeface="Times New Roman" panose="02020603050405020304" pitchFamily="18" charset="0"/>
                <a:cs typeface="Times New Roman" panose="02020603050405020304" pitchFamily="18" charset="0"/>
              </a:rPr>
              <a:t> </a:t>
            </a:r>
            <a:r>
              <a:rPr lang="en-US" sz="4000" i="1" smtClean="0">
                <a:solidFill>
                  <a:srgbClr val="0000FF"/>
                </a:solidFill>
                <a:latin typeface="Times New Roman" panose="02020603050405020304" pitchFamily="18" charset="0"/>
                <a:cs typeface="Times New Roman" panose="02020603050405020304" pitchFamily="18" charset="0"/>
              </a:rPr>
              <a:t>trên mỗi bài vẽ.</a:t>
            </a:r>
            <a:endParaRPr lang="en-US" sz="4000" b="1" i="1" u="sng" smtClean="0">
              <a:solidFill>
                <a:srgbClr val="0000FF"/>
              </a:solidFill>
              <a:latin typeface="Times New Roman" panose="02020603050405020304" pitchFamily="18" charset="0"/>
              <a:cs typeface="Times New Roman" panose="02020603050405020304" pitchFamily="18" charset="0"/>
            </a:endParaRPr>
          </a:p>
          <a:p>
            <a:r>
              <a:rPr lang="en-US" sz="4000" i="1" smtClean="0">
                <a:solidFill>
                  <a:srgbClr val="0000FF"/>
                </a:solidFill>
                <a:latin typeface="Times New Roman" panose="02020603050405020304" pitchFamily="18" charset="0"/>
                <a:cs typeface="Times New Roman" panose="02020603050405020304" pitchFamily="18" charset="0"/>
              </a:rPr>
              <a:t>Học theo chủ đề( ghi số tiết).</a:t>
            </a:r>
            <a:endParaRPr lang="en-US" sz="4000" i="1">
              <a:solidFill>
                <a:srgbClr val="0000FF"/>
              </a:solidFill>
              <a:latin typeface="Times New Roman" panose="02020603050405020304" pitchFamily="18" charset="0"/>
              <a:cs typeface="Times New Roman" panose="02020603050405020304" pitchFamily="18" charset="0"/>
            </a:endParaRPr>
          </a:p>
        </p:txBody>
      </p:sp>
      <p:pic>
        <p:nvPicPr>
          <p:cNvPr id="6"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9116" y="5937956"/>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132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409700" y="520700"/>
            <a:ext cx="6019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2:</a:t>
            </a:r>
          </a:p>
          <a:p>
            <a:pP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Đầu non hai chiếc lá hành, Che hai hồ nước xếp thành hàng đôi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346" y="2830488"/>
            <a:ext cx="53873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652" y="2114034"/>
            <a:ext cx="2385589" cy="584775"/>
          </a:xfrm>
          <a:prstGeom prst="rect">
            <a:avLst/>
          </a:prstGeom>
        </p:spPr>
        <p:txBody>
          <a:bodyPr wrap="none">
            <a:spAutoFit/>
          </a:bodyPr>
          <a:lstStyle/>
          <a:p>
            <a:r>
              <a:rPr lang="vi-VN" altLang="en-US" sz="3200">
                <a:latin typeface="Times New Roman" panose="02020603050405020304" pitchFamily="18" charset="0"/>
                <a:cs typeface="Times New Roman" panose="02020603050405020304" pitchFamily="18" charset="0"/>
              </a:rPr>
              <a:t>LÔNG MÀY</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739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hung-cau-hoi-ve-benh-giang-mai-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213100"/>
            <a:ext cx="29527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3563938" y="549275"/>
            <a:ext cx="5486400" cy="3810000"/>
          </a:xfrm>
          <a:prstGeom prst="cloudCallout">
            <a:avLst>
              <a:gd name="adj1" fmla="val -57790"/>
              <a:gd name="adj2" fmla="val 22707"/>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4800" b="1" smtClean="0">
                <a:solidFill>
                  <a:srgbClr val="0000FF"/>
                </a:solidFill>
                <a:latin typeface="Times New Roman" pitchFamily="18" charset="0"/>
                <a:cs typeface="Times New Roman" pitchFamily="18" charset="0"/>
              </a:rPr>
              <a:t>Đố vui</a:t>
            </a:r>
            <a:endParaRPr lang="en-US" sz="4800" b="1" dirty="0">
              <a:solidFill>
                <a:srgbClr val="0000FF"/>
              </a:solidFill>
              <a:latin typeface="Times New Roman" pitchFamily="18" charset="0"/>
              <a:cs typeface="Times New Roman" pitchFamily="18" charset="0"/>
            </a:endParaRPr>
          </a:p>
        </p:txBody>
      </p:sp>
      <p:sp>
        <p:nvSpPr>
          <p:cNvPr id="6148" name="TextBox 1"/>
          <p:cNvSpPr txBox="1">
            <a:spLocks noChangeArrowheads="1"/>
          </p:cNvSpPr>
          <p:nvPr/>
        </p:nvSpPr>
        <p:spPr bwMode="auto">
          <a:xfrm>
            <a:off x="827088" y="260350"/>
            <a:ext cx="32400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Khởi động: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WordArt 4"/>
          <p:cNvSpPr>
            <a:spLocks noChangeArrowheads="1" noChangeShapeType="1" noTextEdit="1"/>
          </p:cNvSpPr>
          <p:nvPr/>
        </p:nvSpPr>
        <p:spPr bwMode="auto">
          <a:xfrm>
            <a:off x="381000" y="76200"/>
            <a:ext cx="8382000" cy="6400800"/>
          </a:xfrm>
          <a:prstGeom prst="rect">
            <a:avLst/>
          </a:prstGeom>
        </p:spPr>
        <p:txBody>
          <a:bodyPr wrap="none" fromWordArt="1">
            <a:prstTxWarp prst="textDeflate">
              <a:avLst>
                <a:gd name="adj" fmla="val 26227"/>
              </a:avLst>
            </a:prstTxWarp>
          </a:bodyPr>
          <a:lstStyle/>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en-US" sz="2700" b="1" kern="1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HẸN GẶP LẠI CÁC EM</a:t>
            </a:r>
          </a:p>
        </p:txBody>
      </p:sp>
      <p:pic>
        <p:nvPicPr>
          <p:cNvPr id="22531" name="Picture 5"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274638"/>
            <a:ext cx="9572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274638"/>
            <a:ext cx="957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819150"/>
            <a:ext cx="9572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descr="BLUME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0013" y="5629275"/>
            <a:ext cx="68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9" descr="U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700" y="5462588"/>
            <a:ext cx="150018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0" descr="J012403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7462" y="5240338"/>
            <a:ext cx="16795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1" descr="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8925"/>
            <a:ext cx="95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p:cTn id="7" dur="1000" fill="hold"/>
                                        <p:tgtEl>
                                          <p:spTgt spid="147460"/>
                                        </p:tgtEl>
                                        <p:attrNameLst>
                                          <p:attrName>ppt_x</p:attrName>
                                        </p:attrNameLst>
                                      </p:cBhvr>
                                      <p:tavLst>
                                        <p:tav tm="0">
                                          <p:val>
                                            <p:strVal val="#ppt_x-.2"/>
                                          </p:val>
                                        </p:tav>
                                        <p:tav tm="100000">
                                          <p:val>
                                            <p:strVal val="#ppt_x"/>
                                          </p:val>
                                        </p:tav>
                                      </p:tavLst>
                                    </p:anim>
                                    <p:anim calcmode="lin" valueType="num">
                                      <p:cBhvr>
                                        <p:cTn id="8" dur="1000" fill="hold"/>
                                        <p:tgtEl>
                                          <p:spTgt spid="147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7460"/>
                                        </p:tgtEl>
                                      </p:cBhvr>
                                    </p:animEffect>
                                  </p:childTnLst>
                                  <p:subTnLst>
                                    <p:audio>
                                      <p:cMediaNode>
                                        <p:cTn display="0" masterRel="sameClick">
                                          <p:stCondLst>
                                            <p:cond evt="begin" delay="0">
                                              <p:tn val="5"/>
                                            </p:cond>
                                          </p:stCondLst>
                                          <p:endCondLst>
                                            <p:cond evt="onStopAudio" delay="0">
                                              <p:tgtEl>
                                                <p:sldTgt/>
                                              </p:tgtEl>
                                            </p:cond>
                                          </p:endCondLst>
                                        </p:cTn>
                                        <p:tgtEl>
                                          <p:sndTgt r:embed="rId2" name="Karaoke.WAV"/>
                                        </p:tgtEl>
                                      </p:cMediaNode>
                                    </p:audio>
                                  </p:subTnLst>
                                </p:cTn>
                              </p:par>
                              <p:par>
                                <p:cTn id="10" presetID="19" presetClass="emph" presetSubtype="0" repeatCount="indefinite" fill="hold" grpId="1" nodeType="withEffect">
                                  <p:stCondLst>
                                    <p:cond delay="0"/>
                                  </p:stCondLst>
                                  <p:childTnLst>
                                    <p:animClr clrSpc="rgb" dir="cw">
                                      <p:cBhvr override="childStyle">
                                        <p:cTn id="11" dur="2000" fill="hold"/>
                                        <p:tgtEl>
                                          <p:spTgt spid="147460"/>
                                        </p:tgtEl>
                                        <p:attrNameLst>
                                          <p:attrName>style.color</p:attrName>
                                        </p:attrNameLst>
                                      </p:cBhvr>
                                      <p:to>
                                        <a:srgbClr val="FF3300"/>
                                      </p:to>
                                    </p:animClr>
                                    <p:animClr clrSpc="rgb" dir="cw">
                                      <p:cBhvr>
                                        <p:cTn id="12" dur="2000" fill="hold"/>
                                        <p:tgtEl>
                                          <p:spTgt spid="147460"/>
                                        </p:tgtEl>
                                        <p:attrNameLst>
                                          <p:attrName>fillcolor</p:attrName>
                                        </p:attrNameLst>
                                      </p:cBhvr>
                                      <p:to>
                                        <a:srgbClr val="FF3300"/>
                                      </p:to>
                                    </p:animClr>
                                    <p:set>
                                      <p:cBhvr>
                                        <p:cTn id="13" dur="2000" fill="hold"/>
                                        <p:tgtEl>
                                          <p:spTgt spid="147460"/>
                                        </p:tgtEl>
                                        <p:attrNameLst>
                                          <p:attrName>fill.type</p:attrName>
                                        </p:attrNameLst>
                                      </p:cBhvr>
                                      <p:to>
                                        <p:strVal val="solid"/>
                                      </p:to>
                                    </p:set>
                                    <p:set>
                                      <p:cBhvr>
                                        <p:cTn id="14" dur="2000" fill="hold"/>
                                        <p:tgtEl>
                                          <p:spTgt spid="14746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2" name="Karao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r>
              <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rPr>
              <a:t>  </a:t>
            </a:r>
          </a:p>
        </p:txBody>
      </p:sp>
      <p:sp>
        <p:nvSpPr>
          <p:cNvPr id="14" name="WordArt 3"/>
          <p:cNvSpPr>
            <a:spLocks noChangeArrowheads="1" noChangeShapeType="1" noTextEdit="1"/>
          </p:cNvSpPr>
          <p:nvPr/>
        </p:nvSpPr>
        <p:spPr bwMode="auto">
          <a:xfrm>
            <a:off x="990600" y="2362200"/>
            <a:ext cx="7543800" cy="1600200"/>
          </a:xfrm>
          <a:prstGeom prst="rect">
            <a:avLst/>
          </a:prstGeom>
        </p:spPr>
        <p:txBody>
          <a:bodyPr wrap="none" fromWordArt="1">
            <a:prstTxWarp prst="textWave1">
              <a:avLst>
                <a:gd name="adj1" fmla="val 13005"/>
                <a:gd name="adj2" fmla="val 0"/>
              </a:avLst>
            </a:prstTxWarp>
          </a:bodyPr>
          <a:lstStyle/>
          <a:p>
            <a:pPr algn="ctr"/>
            <a:r>
              <a:rPr lang="vi-VN"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Đố vui các bộ phận trên cơ thể con người</a:t>
            </a:r>
            <a:endParaRPr lang="en-US" sz="4000" b="1" kern="10">
              <a:ln w="9525">
                <a:solidFill>
                  <a:srgbClr val="00FF00"/>
                </a:solidFill>
                <a:round/>
                <a:headEnd/>
                <a:tailEnd/>
              </a:ln>
              <a:solidFill>
                <a:srgbClr val="003366"/>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491462" y="529580"/>
            <a:ext cx="62967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1:</a:t>
            </a:r>
          </a:p>
          <a:p>
            <a:pPr>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Hai cô nằm nghỉ hai phòng</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Ngày thì mở cửa mà trông ra ngoài</a:t>
            </a:r>
            <a:br>
              <a:rPr lang="en-US" altLang="en-US" sz="2800" b="1">
                <a:solidFill>
                  <a:srgbClr val="0000FF"/>
                </a:solidFill>
                <a:latin typeface="Times New Roman" panose="02020603050405020304" pitchFamily="18" charset="0"/>
                <a:cs typeface="Times New Roman" panose="02020603050405020304" pitchFamily="18" charset="0"/>
              </a:rPr>
            </a:br>
            <a:r>
              <a:rPr lang="en-US" altLang="en-US" sz="2800" b="1">
                <a:solidFill>
                  <a:srgbClr val="0000FF"/>
                </a:solidFill>
                <a:latin typeface="Times New Roman" panose="02020603050405020304" pitchFamily="18" charset="0"/>
                <a:cs typeface="Times New Roman" panose="02020603050405020304" pitchFamily="18" charset="0"/>
              </a:rPr>
              <a:t>Đêm thì đóng kín chẳng ai thấy gì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8338" y="2345462"/>
            <a:ext cx="6042992" cy="27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413162" y="5182846"/>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t>ĐÔI MẮT</a:t>
            </a:r>
            <a:endParaRPr lang="en-US" altLang="en-US"/>
          </a:p>
        </p:txBody>
      </p:sp>
    </p:spTree>
    <p:extLst>
      <p:ext uri="{BB962C8B-B14F-4D97-AF65-F5344CB8AC3E}">
        <p14:creationId xmlns:p14="http://schemas.microsoft.com/office/powerpoint/2010/main" val="41068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down)">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409700" y="520700"/>
            <a:ext cx="6019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Câu 2:</a:t>
            </a:r>
          </a:p>
          <a:p>
            <a:pPr>
              <a:spcBef>
                <a:spcPct val="0"/>
              </a:spcBef>
              <a:buFontTx/>
              <a:buNone/>
            </a:pPr>
            <a:r>
              <a:rPr lang="vi-VN" altLang="en-US" sz="2800" b="1">
                <a:solidFill>
                  <a:srgbClr val="0000FF"/>
                </a:solidFill>
                <a:latin typeface="Times New Roman" panose="02020603050405020304" pitchFamily="18" charset="0"/>
                <a:cs typeface="Times New Roman" panose="02020603050405020304" pitchFamily="18" charset="0"/>
              </a:rPr>
              <a:t>Đầu non hai chiếc lá hành, Che hai hồ nước xếp thành hàng đôi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346" y="2830488"/>
            <a:ext cx="538737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652" y="2114034"/>
            <a:ext cx="2385589" cy="584775"/>
          </a:xfrm>
          <a:prstGeom prst="rect">
            <a:avLst/>
          </a:prstGeom>
        </p:spPr>
        <p:txBody>
          <a:bodyPr wrap="none">
            <a:spAutoFit/>
          </a:bodyPr>
          <a:lstStyle/>
          <a:p>
            <a:r>
              <a:rPr lang="vi-VN" altLang="en-US" sz="3200">
                <a:latin typeface="Times New Roman" panose="02020603050405020304" pitchFamily="18" charset="0"/>
                <a:cs typeface="Times New Roman" panose="02020603050405020304" pitchFamily="18" charset="0"/>
              </a:rPr>
              <a:t>LÔNG MÀY</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19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12887" y="437279"/>
            <a:ext cx="6019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Câu 3:</a:t>
            </a:r>
          </a:p>
          <a:p>
            <a:pPr>
              <a:spcBef>
                <a:spcPct val="0"/>
              </a:spcBef>
              <a:buFontTx/>
              <a:buNone/>
            </a:pPr>
            <a:r>
              <a:rPr lang="vi-VN" altLang="en-US" sz="3600" b="1">
                <a:solidFill>
                  <a:srgbClr val="0000FF"/>
                </a:solidFill>
                <a:latin typeface="Times New Roman" panose="02020603050405020304" pitchFamily="18" charset="0"/>
                <a:cs typeface="Times New Roman" panose="02020603050405020304" pitchFamily="18" charset="0"/>
              </a:rPr>
              <a:t>Trên hang đá, dưới hang đá</a:t>
            </a:r>
            <a:br>
              <a:rPr lang="vi-VN" altLang="en-US" sz="3600" b="1">
                <a:solidFill>
                  <a:srgbClr val="0000FF"/>
                </a:solidFill>
                <a:latin typeface="Times New Roman" panose="02020603050405020304" pitchFamily="18" charset="0"/>
                <a:cs typeface="Times New Roman" panose="02020603050405020304" pitchFamily="18" charset="0"/>
              </a:rPr>
            </a:br>
            <a:r>
              <a:rPr lang="vi-VN" altLang="en-US" sz="3600" b="1">
                <a:solidFill>
                  <a:srgbClr val="0000FF"/>
                </a:solidFill>
                <a:latin typeface="Times New Roman" panose="02020603050405020304" pitchFamily="18" charset="0"/>
                <a:cs typeface="Times New Roman" panose="02020603050405020304" pitchFamily="18" charset="0"/>
              </a:rPr>
              <a:t>Giữa có con cá thờn bơn ?</a:t>
            </a:r>
            <a:endParaRPr lang="en-US" altLang="en-US" sz="36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4866" y="2219036"/>
            <a:ext cx="4644777" cy="25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153319" y="4975613"/>
            <a:ext cx="29634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smtClean="0"/>
              <a:t>Cái miệng</a:t>
            </a:r>
            <a:endParaRPr lang="en-US" altLang="en-US" sz="4000"/>
          </a:p>
        </p:txBody>
      </p:sp>
    </p:spTree>
    <p:extLst>
      <p:ext uri="{BB962C8B-B14F-4D97-AF65-F5344CB8AC3E}">
        <p14:creationId xmlns:p14="http://schemas.microsoft.com/office/powerpoint/2010/main" val="779070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 y="13828"/>
            <a:ext cx="9136063"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7"/>
          <p:cNvSpPr>
            <a:spLocks noChangeArrowheads="1" noChangeShapeType="1" noTextEdit="1"/>
          </p:cNvSpPr>
          <p:nvPr/>
        </p:nvSpPr>
        <p:spPr bwMode="auto">
          <a:xfrm>
            <a:off x="1958975" y="914400"/>
            <a:ext cx="5127625" cy="4724400"/>
          </a:xfrm>
          <a:prstGeom prst="rect">
            <a:avLst/>
          </a:prstGeom>
        </p:spPr>
        <p:txBody>
          <a:bodyPr spcFirstLastPara="1" wrap="none" fromWordArt="1">
            <a:prstTxWarp prst="textArchUp">
              <a:avLst>
                <a:gd name="adj" fmla="val 10800004"/>
              </a:avLst>
            </a:prstTxWarp>
          </a:bodyPr>
          <a:lstStyle/>
          <a:p>
            <a:pPr algn="ctr"/>
            <a:endParaRPr lang="en-US" sz="3200" kern="10" spc="-320">
              <a:ln w="12700">
                <a:solidFill>
                  <a:srgbClr val="66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107763" dir="18900000" algn="ctr" rotWithShape="0">
                  <a:srgbClr val="FFFFCC">
                    <a:alpha val="50000"/>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1547664" y="548680"/>
            <a:ext cx="69123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b="1">
                <a:solidFill>
                  <a:srgbClr val="0000FF"/>
                </a:solidFill>
                <a:latin typeface="Times New Roman" panose="02020603050405020304" pitchFamily="18" charset="0"/>
                <a:cs typeface="Times New Roman" panose="02020603050405020304" pitchFamily="18" charset="0"/>
              </a:rPr>
              <a:t>Câu 4</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Nhô cao giữa mặt một mình</a:t>
            </a:r>
          </a:p>
          <a:p>
            <a:pPr>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Hít thở thật giỏi lại tinh ngửi mùi?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8936" y="2144964"/>
            <a:ext cx="4048422" cy="326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580112" y="5342367"/>
            <a:ext cx="183476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smtClean="0">
                <a:latin typeface="Times New Roman" panose="02020603050405020304" pitchFamily="18" charset="0"/>
                <a:cs typeface="Times New Roman" panose="02020603050405020304" pitchFamily="18" charset="0"/>
              </a:rPr>
              <a:t>Cái mũi</a:t>
            </a:r>
            <a:endParaRPr lang="en-US" alt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0.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TotalTime>
  <Words>825</Words>
  <Application>Microsoft Office PowerPoint</Application>
  <PresentationFormat>On-screen Show (4:3)</PresentationFormat>
  <Paragraphs>104</Paragraphs>
  <Slides>40</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Default Design</vt:lpstr>
      <vt:lpstr>Equation</vt:lpstr>
      <vt:lpstr> MĨ THUẬT  5 </vt:lpstr>
      <vt:lpstr>Mục tiêu của 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Tranh chân dung là gì?</vt:lpstr>
      <vt:lpstr>PowerPoint Presentation</vt:lpstr>
      <vt:lpstr>Nét mặt của mọi người có giống nhau không?</vt:lpstr>
      <vt:lpstr>PowerPoint Presentation</vt:lpstr>
      <vt:lpstr>Màu sắc trong các bức tranh như thế nào?</vt:lpstr>
      <vt:lpstr>PowerPoint Presentation</vt:lpstr>
      <vt:lpstr>PowerPoint Presentation</vt:lpstr>
      <vt:lpstr>PowerPoint Presentation</vt:lpstr>
      <vt:lpstr>PowerPoint Presentation</vt:lpstr>
      <vt:lpstr>PowerPoint Presentation</vt:lpstr>
      <vt:lpstr>  Vẽ tranh chân dung bán thân và chỉ vẽ một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 sáng tạo</vt:lpstr>
      <vt:lpstr>Nhắc nhở thêm</vt:lpstr>
      <vt:lpstr>PowerPoint Presentation</vt:lpstr>
      <vt:lpstr>PowerPoint Presentation</vt:lpstr>
    </vt:vector>
  </TitlesOfParts>
  <Company>Tel: 0918.82.88.00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 Nghia</dc:creator>
  <cp:lastModifiedBy>admin</cp:lastModifiedBy>
  <cp:revision>193</cp:revision>
  <dcterms:created xsi:type="dcterms:W3CDTF">2013-04-11T03:46:55Z</dcterms:created>
  <dcterms:modified xsi:type="dcterms:W3CDTF">2023-02-15T00:51:06Z</dcterms:modified>
</cp:coreProperties>
</file>