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3"/>
  </p:sldMasterIdLst>
  <p:notesMasterIdLst>
    <p:notesMasterId r:id="rId22"/>
  </p:notesMasterIdLst>
  <p:sldIdLst>
    <p:sldId id="283" r:id="rId4"/>
    <p:sldId id="284" r:id="rId5"/>
    <p:sldId id="325" r:id="rId6"/>
    <p:sldId id="326" r:id="rId7"/>
    <p:sldId id="321" r:id="rId8"/>
    <p:sldId id="327" r:id="rId9"/>
    <p:sldId id="328" r:id="rId10"/>
    <p:sldId id="319" r:id="rId11"/>
    <p:sldId id="333" r:id="rId12"/>
    <p:sldId id="323" r:id="rId13"/>
    <p:sldId id="330" r:id="rId14"/>
    <p:sldId id="331" r:id="rId15"/>
    <p:sldId id="329" r:id="rId16"/>
    <p:sldId id="332" r:id="rId17"/>
    <p:sldId id="305" r:id="rId18"/>
    <p:sldId id="306" r:id="rId19"/>
    <p:sldId id="334" r:id="rId20"/>
    <p:sldId id="309" r:id="rId21"/>
  </p:sldIdLst>
  <p:sldSz cx="12192000" cy="6858000"/>
  <p:notesSz cx="6858000" cy="9144000"/>
  <p:embeddedFontLst>
    <p:embeddedFont>
      <p:font typeface="SimSun" panose="02010600030101010101" pitchFamily="2" charset="-122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等线" panose="02010600030101010101" charset="-122"/>
      <p:regular r:id="rId29"/>
    </p:embeddedFont>
    <p:embeddedFont>
      <p:font typeface="HP001 4 hàng" panose="020B0603050302020204" pitchFamily="3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.VnAvant" panose="020B7200000000000000" pitchFamily="34" charset="0"/>
      <p:regular r:id="rId36"/>
      <p:bold r:id="rId37"/>
      <p:italic r:id="rId38"/>
      <p:boldItalic r:id="rId39"/>
    </p:embeddedFont>
    <p:embeddedFont>
      <p:font typeface="字魂7号-温暖童稚体" panose="00000500000000000000" pitchFamily="2" charset="-122"/>
      <p:regular r:id="rId40"/>
    </p:embeddedFont>
    <p:embeddedFont>
      <p:font typeface="VNI-Avo" pitchFamily="2" charset="0"/>
      <p:regular r:id="rId41"/>
      <p:bold r:id="rId42"/>
      <p:italic r:id="rId43"/>
    </p:embeddedFont>
  </p:embeddedFontLst>
  <p:custDataLst>
    <p:tags r:id="rId44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2020"/>
    <a:srgbClr val="9EC9D2"/>
    <a:srgbClr val="CDBF97"/>
    <a:srgbClr val="8D7545"/>
    <a:srgbClr val="ECE8E5"/>
    <a:srgbClr val="E4CBCB"/>
    <a:srgbClr val="A88755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1.xml"/><Relationship Id="rId43" Type="http://schemas.openxmlformats.org/officeDocument/2006/relationships/font" Target="fonts/font18.fntdata"/><Relationship Id="rId42" Type="http://schemas.openxmlformats.org/officeDocument/2006/relationships/font" Target="fonts/font17.fntdata"/><Relationship Id="rId41" Type="http://schemas.openxmlformats.org/officeDocument/2006/relationships/font" Target="fonts/font16.fntdata"/><Relationship Id="rId40" Type="http://schemas.openxmlformats.org/officeDocument/2006/relationships/font" Target="fonts/font15.fntdata"/><Relationship Id="rId4" Type="http://schemas.openxmlformats.org/officeDocument/2006/relationships/slide" Target="slides/slide1.xml"/><Relationship Id="rId39" Type="http://schemas.openxmlformats.org/officeDocument/2006/relationships/font" Target="fonts/font14.fntdata"/><Relationship Id="rId38" Type="http://schemas.openxmlformats.org/officeDocument/2006/relationships/font" Target="fonts/font13.fntdata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等线" panose="02010600030101010101" charset="-122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等线" panose="02010600030101010101" charset="-122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C4145F34-AA6C-4C14-965D-919523552EAA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等线" panose="02010600030101010101" charset="-122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等线" panose="02010600030101010101" charset="-122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73D7DDDB-B110-4CC8-B38C-D80CDE95DDC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80-hoa-135b04f1e8067e0_74f5c76253c1eb10ba36d359f9c90a09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.wav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2.wav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microsoft.com/office/2007/relationships/media" Target="file:///D:\VIDEO%20TV%20HK2%20CANH%20DIEU\11.mp4" TargetMode="External"/><Relationship Id="rId1" Type="http://schemas.openxmlformats.org/officeDocument/2006/relationships/video" Target="file:///D:\VIDEO%20TV%20HK2%20CANH%20DIEU\11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2.wav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3.wav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 smtClean="0">
                <a:latin typeface="UTM Avo" pitchFamily="18" charset="0"/>
              </a:rPr>
              <a:t>Nghỉ</a:t>
            </a:r>
            <a:r>
              <a:rPr lang="en-US" sz="4800" dirty="0" smtClean="0">
                <a:latin typeface="UTM Avo" pitchFamily="18" charset="0"/>
              </a:rPr>
              <a:t> </a:t>
            </a:r>
            <a:r>
              <a:rPr lang="en-US" sz="4800" dirty="0" err="1" smtClean="0">
                <a:latin typeface="UTM Avo" pitchFamily="18" charset="0"/>
              </a:rPr>
              <a:t>giải</a:t>
            </a:r>
            <a:r>
              <a:rPr lang="en-US" sz="4800" dirty="0" smtClean="0">
                <a:latin typeface="UTM Avo" pitchFamily="18" charset="0"/>
              </a:rPr>
              <a:t> </a:t>
            </a:r>
            <a:r>
              <a:rPr lang="en-US" sz="4800" dirty="0" err="1" smtClean="0">
                <a:latin typeface="UTM Avo" pitchFamily="18" charset="0"/>
              </a:rPr>
              <a:t>lao</a:t>
            </a:r>
            <a:endParaRPr lang="en-US" sz="4800" dirty="0"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3375025" y="290513"/>
            <a:ext cx="2660650" cy="644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188"/>
            <a:ext cx="10372725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60325" y="119063"/>
            <a:ext cx="2854325" cy="8715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174750"/>
            <a:ext cx="1093787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 bwMode="auto">
          <a:xfrm>
            <a:off x="5335588" y="512763"/>
            <a:ext cx="5851525" cy="682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LuyÖn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äc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khã</a:t>
            </a:r>
            <a:endParaRPr lang="en-US" sz="40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1606550" y="2273300"/>
            <a:ext cx="92805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>
                <a:latin typeface=".VnAvant" panose="020B7200000000000000" pitchFamily="34" charset="0"/>
              </a:rPr>
              <a:t>®èn cñi                           nghÌo </a:t>
            </a:r>
            <a:endParaRPr lang="en-US" altLang="en-US" sz="4400">
              <a:latin typeface=".VnAvant" panose="020B7200000000000000" pitchFamily="34" charset="0"/>
            </a:endParaRPr>
          </a:p>
          <a:p>
            <a:r>
              <a:rPr lang="en-US" altLang="en-US" sz="4400">
                <a:latin typeface=".VnAvant" panose="020B7200000000000000" pitchFamily="34" charset="0"/>
              </a:rPr>
              <a:t>Riï s¾t                             «ng l·o </a:t>
            </a:r>
            <a:endParaRPr lang="en-US" altLang="en-US" sz="4400">
              <a:latin typeface=".VnAvant" panose="020B7200000000000000" pitchFamily="34" charset="0"/>
            </a:endParaRPr>
          </a:p>
          <a:p>
            <a:r>
              <a:rPr lang="en-US" altLang="en-US" sz="4400">
                <a:latin typeface=".VnAvant" panose="020B7200000000000000" pitchFamily="34" charset="0"/>
              </a:rPr>
              <a:t>MÕu m¸o                      l¹n xuèng</a:t>
            </a:r>
            <a:endParaRPr lang="en-US" altLang="en-US" sz="440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60325" y="119063"/>
            <a:ext cx="2854325" cy="8715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6387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152525"/>
            <a:ext cx="1093787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 bwMode="auto">
          <a:xfrm>
            <a:off x="10618788" y="1905000"/>
            <a:ext cx="190500" cy="536575"/>
            <a:chOff x="9338444" y="719956"/>
            <a:chExt cx="189196" cy="536029"/>
          </a:xfrm>
        </p:grpSpPr>
        <p:cxnSp>
          <p:nvCxnSpPr>
            <p:cNvPr id="16413" name="Straight Connector 4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4" name="Straight Connector 5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6"/>
          <p:cNvGrpSpPr/>
          <p:nvPr/>
        </p:nvGrpSpPr>
        <p:grpSpPr bwMode="auto">
          <a:xfrm>
            <a:off x="9618663" y="3216275"/>
            <a:ext cx="190500" cy="536575"/>
            <a:chOff x="9338444" y="719956"/>
            <a:chExt cx="189196" cy="536029"/>
          </a:xfrm>
        </p:grpSpPr>
        <p:cxnSp>
          <p:nvCxnSpPr>
            <p:cNvPr id="16411" name="Straight Connector 7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2" name="Straight Connector 8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Group 9"/>
          <p:cNvGrpSpPr/>
          <p:nvPr/>
        </p:nvGrpSpPr>
        <p:grpSpPr bwMode="auto">
          <a:xfrm>
            <a:off x="6967538" y="2552700"/>
            <a:ext cx="190500" cy="536575"/>
            <a:chOff x="9338444" y="719956"/>
            <a:chExt cx="189196" cy="536029"/>
          </a:xfrm>
        </p:grpSpPr>
        <p:cxnSp>
          <p:nvCxnSpPr>
            <p:cNvPr id="16409" name="Straight Connector 10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0" name="Straight Connector 11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" name="Group 12"/>
          <p:cNvGrpSpPr/>
          <p:nvPr/>
        </p:nvGrpSpPr>
        <p:grpSpPr bwMode="auto">
          <a:xfrm>
            <a:off x="3721100" y="3844925"/>
            <a:ext cx="190500" cy="536575"/>
            <a:chOff x="9338444" y="719956"/>
            <a:chExt cx="189196" cy="536029"/>
          </a:xfrm>
        </p:grpSpPr>
        <p:cxnSp>
          <p:nvCxnSpPr>
            <p:cNvPr id="16407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08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6" name="Group 15"/>
          <p:cNvGrpSpPr/>
          <p:nvPr/>
        </p:nvGrpSpPr>
        <p:grpSpPr bwMode="auto">
          <a:xfrm>
            <a:off x="2303463" y="4484688"/>
            <a:ext cx="190500" cy="536575"/>
            <a:chOff x="9338444" y="719956"/>
            <a:chExt cx="189196" cy="536029"/>
          </a:xfrm>
        </p:grpSpPr>
        <p:cxnSp>
          <p:nvCxnSpPr>
            <p:cNvPr id="16405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06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/>
          <p:nvPr/>
        </p:nvGrpSpPr>
        <p:grpSpPr bwMode="auto">
          <a:xfrm>
            <a:off x="6046788" y="5046663"/>
            <a:ext cx="190500" cy="536575"/>
            <a:chOff x="9338444" y="719956"/>
            <a:chExt cx="189196" cy="536029"/>
          </a:xfrm>
        </p:grpSpPr>
        <p:cxnSp>
          <p:nvCxnSpPr>
            <p:cNvPr id="16403" name="Straight Connector 19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04" name="Straight Connector 20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/>
          <p:cNvGrpSpPr/>
          <p:nvPr/>
        </p:nvGrpSpPr>
        <p:grpSpPr bwMode="auto">
          <a:xfrm>
            <a:off x="6257925" y="4473575"/>
            <a:ext cx="190500" cy="536575"/>
            <a:chOff x="9338444" y="719956"/>
            <a:chExt cx="189196" cy="536029"/>
          </a:xfrm>
        </p:grpSpPr>
        <p:cxnSp>
          <p:nvCxnSpPr>
            <p:cNvPr id="16401" name="Straight Connector 22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02" name="Straight Connector 23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flipH="1">
            <a:off x="5027613" y="3179763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 flipH="1">
            <a:off x="8937625" y="2568575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 flipH="1">
            <a:off x="2608263" y="1916113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 flipH="1">
            <a:off x="1152525" y="5021263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/>
          <p:cNvCxnSpPr>
            <a:cxnSpLocks noChangeShapeType="1"/>
          </p:cNvCxnSpPr>
          <p:nvPr/>
        </p:nvCxnSpPr>
        <p:spPr bwMode="auto">
          <a:xfrm flipH="1">
            <a:off x="8504238" y="3794125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4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320675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75" y="0"/>
            <a:ext cx="2081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/>
          <p:nvPr/>
        </p:nvSpPr>
        <p:spPr>
          <a:xfrm>
            <a:off x="252100" y="7262"/>
            <a:ext cx="3878700" cy="10084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400" dirty="0" err="1" smtClean="0">
                <a:latin typeface="UTM Avo" pitchFamily="18" charset="0"/>
              </a:rPr>
              <a:t>Nói</a:t>
            </a:r>
            <a:r>
              <a:rPr lang="en-US" sz="4400" dirty="0" smtClean="0">
                <a:latin typeface="UTM Avo" pitchFamily="18" charset="0"/>
              </a:rPr>
              <a:t> </a:t>
            </a:r>
            <a:r>
              <a:rPr lang="en-US" sz="4400" dirty="0" err="1" smtClean="0">
                <a:latin typeface="UTM Avo" pitchFamily="18" charset="0"/>
              </a:rPr>
              <a:t>tiếp</a:t>
            </a:r>
            <a:r>
              <a:rPr lang="en-US" sz="4400" dirty="0" smtClean="0">
                <a:latin typeface="UTM Avo" pitchFamily="18" charset="0"/>
              </a:rPr>
              <a:t>?</a:t>
            </a:r>
            <a:endParaRPr lang="en-US" sz="4400" dirty="0">
              <a:latin typeface="UTM Avo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2413" y="2208213"/>
            <a:ext cx="109267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  <a:latin typeface="UTM Avo" pitchFamily="18" charset="0"/>
              </a:rPr>
              <a:t>.</a:t>
            </a:r>
            <a:r>
              <a:rPr lang="en-US" altLang="en-US" sz="3600">
                <a:latin typeface=".VnAvant" panose="020B7200000000000000" pitchFamily="34" charset="0"/>
              </a:rPr>
              <a:t>a) Chµng ®èn cñi chØ cñi chØ cã …</a:t>
            </a:r>
            <a:endParaRPr lang="en-US" altLang="en-US" sz="3600">
              <a:solidFill>
                <a:schemeClr val="bg1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en-US" altLang="en-US" sz="3600">
                <a:latin typeface=".VnAvant" panose="020B7200000000000000" pitchFamily="34" charset="0"/>
              </a:rPr>
              <a:t> </a:t>
            </a:r>
            <a:endParaRPr lang="en-US" altLang="en-US" sz="3600">
              <a:latin typeface=".VnAvant" panose="020B7200000000000000" pitchFamily="34" charset="0"/>
            </a:endParaRPr>
          </a:p>
          <a:p>
            <a:pPr eaLnBrk="1" hangingPunct="1"/>
            <a:r>
              <a:rPr lang="en-US" altLang="en-US" sz="3600">
                <a:latin typeface=".VnAvant" panose="020B7200000000000000" pitchFamily="34" charset="0"/>
              </a:rPr>
              <a:t> b)Mét h«m, chµng ®I ®èn cñi ch¼ng may</a:t>
            </a:r>
            <a:endParaRPr lang="en-US" altLang="en-US" sz="3600">
              <a:latin typeface=".VnAvant" panose="020B7200000000000000" pitchFamily="34" charset="0"/>
            </a:endParaRPr>
          </a:p>
          <a:p>
            <a:pPr eaLnBrk="1" hangingPunct="1"/>
            <a:r>
              <a:rPr lang="en-US" altLang="en-US" sz="3600">
                <a:latin typeface=".VnAvant" panose="020B7200000000000000" pitchFamily="34" charset="0"/>
              </a:rPr>
              <a:t>…..</a:t>
            </a:r>
            <a:endParaRPr lang="en-US" altLang="en-US" sz="3600">
              <a:latin typeface=".VnAvant" panose="020B7200000000000000" pitchFamily="34" charset="0"/>
            </a:endParaRPr>
          </a:p>
          <a:p>
            <a:pPr eaLnBrk="1" hangingPunct="1"/>
            <a:endParaRPr lang="en-US" altLang="en-US" sz="3600">
              <a:solidFill>
                <a:schemeClr val="bg1"/>
              </a:solidFill>
              <a:latin typeface="UTM Avo" pitchFamily="18" charset="0"/>
            </a:endParaRPr>
          </a:p>
          <a:p>
            <a:pPr eaLnBrk="1" hangingPunct="1"/>
            <a:endParaRPr lang="en-US" altLang="en-US" sz="3600">
              <a:solidFill>
                <a:schemeClr val="bg1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91413" y="2190750"/>
            <a:ext cx="3946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mét chiÕc r</a:t>
            </a:r>
            <a:r>
              <a:rPr lang="en-US" altLang="en-US" sz="3600">
                <a:solidFill>
                  <a:srgbClr val="FF0000"/>
                </a:solidFill>
                <a:latin typeface="VNI-Avo" pitchFamily="2" charset="0"/>
              </a:rPr>
              <a:t>ìu saét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2413" y="3790950"/>
            <a:ext cx="5888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luìi r</a:t>
            </a:r>
            <a:r>
              <a:rPr lang="en-US" altLang="en-US" sz="3600">
                <a:solidFill>
                  <a:srgbClr val="FF0000"/>
                </a:solidFill>
                <a:latin typeface="VNI-Avo" pitchFamily="2" charset="0"/>
              </a:rPr>
              <a:t>ìu vaêng xuoáng soâng.</a:t>
            </a:r>
            <a:endParaRPr lang="en-US" altLang="en-US" sz="36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25438" y="88900"/>
            <a:ext cx="735012" cy="72231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?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/>
          <p:nvPr/>
        </p:nvSpPr>
        <p:spPr>
          <a:xfrm>
            <a:off x="0" y="0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smtClean="0">
                <a:latin typeface="UTM Avo" pitchFamily="18" charset="0"/>
              </a:rPr>
              <a:t>4. </a:t>
            </a:r>
            <a:r>
              <a:rPr lang="en-US" sz="4800" dirty="0" err="1" smtClean="0">
                <a:latin typeface="UTM Avo" pitchFamily="18" charset="0"/>
              </a:rPr>
              <a:t>Tập</a:t>
            </a:r>
            <a:r>
              <a:rPr lang="en-US" sz="4800" dirty="0" smtClean="0">
                <a:latin typeface="UTM Avo" pitchFamily="18" charset="0"/>
              </a:rPr>
              <a:t> </a:t>
            </a:r>
            <a:r>
              <a:rPr lang="en-US" sz="4800" dirty="0" err="1" smtClean="0">
                <a:latin typeface="UTM Avo" pitchFamily="18" charset="0"/>
              </a:rPr>
              <a:t>viết</a:t>
            </a:r>
            <a:endParaRPr lang="en-US" sz="4800" dirty="0">
              <a:latin typeface="UTM Avo" pitchFamily="18" charset="0"/>
            </a:endParaRPr>
          </a:p>
        </p:txBody>
      </p:sp>
      <p:pic>
        <p:nvPicPr>
          <p:cNvPr id="18437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914525"/>
            <a:ext cx="112966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600">
                <a:latin typeface=".VnAvant" panose="020B7200000000000000" pitchFamily="34" charset="0"/>
              </a:rPr>
              <a:t>T¹m biÖt c¸c em</a:t>
            </a:r>
            <a:endParaRPr lang="en-US" altLang="en-US" sz="960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23950" y="1011238"/>
            <a:ext cx="4972050" cy="4972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mtClean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012825"/>
            <a:ext cx="49720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823200" y="2387600"/>
            <a:ext cx="3336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Con tr©u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pic>
        <p:nvPicPr>
          <p:cNvPr id="4101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759575" y="1047750"/>
            <a:ext cx="39195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691313" y="2476500"/>
            <a:ext cx="42592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589713" y="3910013"/>
            <a:ext cx="42592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808788" y="5211763"/>
            <a:ext cx="42592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UTM Avo" pitchFamily="18" charset="0"/>
              </a:rPr>
              <a:t>KHỞI ĐỘNG</a:t>
            </a:r>
            <a:endParaRPr lang="en-US" sz="4800" b="1" dirty="0">
              <a:latin typeface="UTM Avo" pitchFamily="18" charset="0"/>
            </a:endParaRPr>
          </a:p>
        </p:txBody>
      </p:sp>
      <p:sp>
        <p:nvSpPr>
          <p:cNvPr id="20" name="文本框 3"/>
          <p:cNvSpPr txBox="1">
            <a:spLocks noChangeArrowheads="1"/>
          </p:cNvSpPr>
          <p:nvPr/>
        </p:nvSpPr>
        <p:spPr bwMode="auto">
          <a:xfrm>
            <a:off x="7888288" y="3970338"/>
            <a:ext cx="29956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Rau c¶i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21" name="文本框 3"/>
          <p:cNvSpPr txBox="1">
            <a:spLocks noChangeArrowheads="1"/>
          </p:cNvSpPr>
          <p:nvPr/>
        </p:nvSpPr>
        <p:spPr bwMode="auto">
          <a:xfrm>
            <a:off x="7840663" y="5086350"/>
            <a:ext cx="39401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C©y cÇu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pic>
        <p:nvPicPr>
          <p:cNvPr id="410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998538"/>
            <a:ext cx="35845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5367338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latin typeface="UTM Avo" pitchFamily="18" charset="0"/>
              </a:rPr>
              <a:t>Đọc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thành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tiếng</a:t>
            </a:r>
            <a:endParaRPr lang="en-US" sz="4000" dirty="0">
              <a:latin typeface="UTM Avo" pitchFamily="18" charset="0"/>
            </a:endParaRPr>
          </a:p>
        </p:txBody>
      </p:sp>
      <p:pic>
        <p:nvPicPr>
          <p:cNvPr id="5123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982788"/>
            <a:ext cx="10425113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0"/>
            <a:ext cx="373856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363663"/>
            <a:ext cx="6686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17925" y="1692275"/>
            <a:ext cx="2330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108: </a:t>
            </a:r>
            <a:endParaRPr lang="en-US" altLang="en-US" sz="4000" b="1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48375" y="1450975"/>
            <a:ext cx="31369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ªu     iu</a:t>
            </a:r>
            <a:endParaRPr lang="en-US" altLang="en-US" sz="540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2362200" y="200025"/>
            <a:ext cx="7696200" cy="156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 tư  ngày 12  tháng 2  năm 2025</a:t>
            </a:r>
            <a:endParaRPr lang="en-US" altLang="en-US" sz="3200" b="1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914400"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  <a:endParaRPr lang="en-US" altLang="en-US" sz="3200" b="1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 bwMode="auto">
          <a:xfrm>
            <a:off x="1544638" y="2947988"/>
            <a:ext cx="4038600" cy="3683000"/>
            <a:chOff x="1828800" y="2641705"/>
            <a:chExt cx="4038600" cy="3682896"/>
          </a:xfrm>
        </p:grpSpPr>
        <p:sp>
          <p:nvSpPr>
            <p:cNvPr id="9" name="Oval 8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91431" tIns="45716" rIns="91431" bIns="45716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2092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0" kern="0" dirty="0">
                  <a:solidFill>
                    <a:srgbClr val="008000"/>
                  </a:solidFill>
                  <a:latin typeface=".VnAvant" panose="020B7200000000000000" pitchFamily="34" charset="0"/>
                </a:rPr>
                <a:t>ª</a:t>
              </a:r>
              <a:r>
                <a:rPr lang="en-US" sz="13000" kern="0" dirty="0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u</a:t>
              </a:r>
              <a:endParaRPr lang="en-US" sz="13000" kern="0" dirty="0" smtClean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 bwMode="auto">
          <a:xfrm>
            <a:off x="6442075" y="2978150"/>
            <a:ext cx="4038600" cy="3683000"/>
            <a:chOff x="1828800" y="2641705"/>
            <a:chExt cx="4038600" cy="3682896"/>
          </a:xfrm>
        </p:grpSpPr>
        <p:sp>
          <p:nvSpPr>
            <p:cNvPr id="12" name="Oval 11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91431" tIns="45716" rIns="91431" bIns="45716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2093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0" kern="0" dirty="0" err="1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iu</a:t>
              </a:r>
              <a:endParaRPr lang="en-US" sz="13000" kern="0" dirty="0" smtClean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6151" name="Content Placeholder 14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/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28600"/>
            <a:ext cx="9115425" cy="645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33"/>
          <p:cNvSpPr/>
          <p:nvPr/>
        </p:nvSpPr>
        <p:spPr>
          <a:xfrm>
            <a:off x="5684838" y="2913063"/>
            <a:ext cx="6016625" cy="137477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defTabSz="41275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 err="1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sz="6600" b="1" kern="0" dirty="0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sz="6600" b="1" kern="0" dirty="0">
              <a:solidFill>
                <a:srgbClr val="FF0000"/>
              </a:solidFill>
              <a:latin typeface="UTM Avo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301625" y="1635125"/>
            <a:ext cx="530383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001715" y="5939562"/>
            <a:ext cx="6190286" cy="9009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sê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-ªu 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sªu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s¾c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sÕu</a:t>
            </a:r>
            <a:endParaRPr lang="en-US" sz="440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itchFamily="18" charset="0"/>
              </a:rPr>
              <a:t>1. Làm quen</a:t>
            </a:r>
            <a:endParaRPr lang="en-US" sz="4000" kern="0" smtClean="0">
              <a:solidFill>
                <a:srgbClr val="FFFFFF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6826" y="1876747"/>
            <a:ext cx="2130908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>
                <a:solidFill>
                  <a:srgbClr val="008000"/>
                </a:solidFill>
                <a:latin typeface=".VnAvant" panose="020B7200000000000000" pitchFamily="34" charset="0"/>
              </a:rPr>
              <a:t>ª</a:t>
            </a:r>
            <a:r>
              <a:rPr lang="en-US" sz="7200" kern="0" dirty="0">
                <a:solidFill>
                  <a:srgbClr val="008000"/>
                </a:solidFill>
                <a:latin typeface="VNI-Avo" pitchFamily="2" charset="0"/>
              </a:rPr>
              <a:t>u</a:t>
            </a:r>
            <a:endParaRPr lang="en-US" sz="7200" kern="0" dirty="0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2508343" y="3094177"/>
            <a:ext cx="941294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>
                <a:solidFill>
                  <a:srgbClr val="FFFFFF"/>
                </a:solidFill>
                <a:latin typeface=".VnAvant" panose="020B7200000000000000" pitchFamily="34" charset="0"/>
              </a:rPr>
              <a:t>ª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3449637" y="3112120"/>
            <a:ext cx="1203061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u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ounded Rectangle 13"/>
          <p:cNvSpPr/>
          <p:nvPr/>
        </p:nvSpPr>
        <p:spPr>
          <a:xfrm>
            <a:off x="1216068" y="4606487"/>
            <a:ext cx="4785646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>
                <a:solidFill>
                  <a:srgbClr val="FFFFFF"/>
                </a:solidFill>
                <a:latin typeface=".VnAvant" panose="020B7200000000000000" pitchFamily="34" charset="0"/>
              </a:rPr>
              <a:t>ª</a:t>
            </a:r>
            <a:r>
              <a:rPr lang="en-US" sz="4400" kern="0" dirty="0" smtClean="0">
                <a:solidFill>
                  <a:srgbClr val="FFFFFF"/>
                </a:solidFill>
                <a:latin typeface="VNI-Avo" pitchFamily="2" charset="0"/>
              </a:rPr>
              <a:t> - u - </a:t>
            </a:r>
            <a:r>
              <a:rPr lang="en-US" sz="4400" kern="0" dirty="0">
                <a:solidFill>
                  <a:srgbClr val="FFFFFF"/>
                </a:solidFill>
                <a:latin typeface=".VnAvant" panose="020B7200000000000000" pitchFamily="34" charset="0"/>
              </a:rPr>
              <a:t>ª</a:t>
            </a:r>
            <a:r>
              <a:rPr lang="en-US" sz="4400" kern="0" dirty="0" smtClean="0">
                <a:solidFill>
                  <a:srgbClr val="FFFFFF"/>
                </a:solidFill>
                <a:latin typeface="VNI-Avo" pitchFamily="2" charset="0"/>
              </a:rPr>
              <a:t>u</a:t>
            </a:r>
            <a:endParaRPr lang="en-US" sz="4400" kern="0" dirty="0" smtClean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8210" name="TextBox 3"/>
          <p:cNvSpPr txBox="1">
            <a:spLocks noChangeArrowheads="1"/>
          </p:cNvSpPr>
          <p:nvPr/>
        </p:nvSpPr>
        <p:spPr bwMode="auto">
          <a:xfrm>
            <a:off x="7648575" y="4267200"/>
            <a:ext cx="3016250" cy="830263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con s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Õu</a:t>
            </a:r>
            <a:endParaRPr lang="en-US" alt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211" name="TextBox 3"/>
          <p:cNvSpPr txBox="1">
            <a:spLocks noChangeArrowheads="1"/>
          </p:cNvSpPr>
          <p:nvPr/>
        </p:nvSpPr>
        <p:spPr bwMode="auto">
          <a:xfrm>
            <a:off x="7648575" y="4273550"/>
            <a:ext cx="3016250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s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Õu</a:t>
            </a:r>
            <a:endParaRPr lang="en-US" alt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648575" y="5224463"/>
            <a:ext cx="1420813" cy="7064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srgbClr val="008000"/>
                </a:solidFill>
                <a:latin typeface=".VnAvant" panose="020B7200000000000000" pitchFamily="34" charset="0"/>
              </a:rPr>
              <a:t>sªu</a:t>
            </a:r>
            <a:endParaRPr lang="en-US" sz="480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9069388" y="5205413"/>
            <a:ext cx="1595437" cy="711200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/>
            <a:endParaRPr lang="en-US" altLang="en-US" sz="48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449638" y="649288"/>
            <a:ext cx="62896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  <a:endParaRPr lang="en-US" altLang="en-US" sz="3200" b="1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739313" y="5305425"/>
            <a:ext cx="230187" cy="120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17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3" y="1514475"/>
            <a:ext cx="36099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210" grpId="0" animBg="1"/>
      <p:bldP spid="8211" grpId="0" animBg="1"/>
      <p:bldP spid="21" grpId="0" animBg="1"/>
      <p:bldP spid="22" grpId="0" animBg="1"/>
      <p:bldP spid="24" grpId="0" animBg="1"/>
      <p:bldP spid="24" grpId="1" animBg="1"/>
      <p:bldP spid="24" grpId="2" animBg="1"/>
      <p:bldP spid="24" grpId="3" animBg="1"/>
      <p:bldP spid="25" grpId="0"/>
      <p:bldP spid="25" grpId="1"/>
      <p:bldP spid="25" grpId="2"/>
      <p:bldP spid="25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964964" y="5891403"/>
            <a:ext cx="6227036" cy="9009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rê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iu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riu-huyÒn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r×u</a:t>
            </a:r>
            <a:endParaRPr lang="en-US" sz="440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itchFamily="18" charset="0"/>
              </a:rPr>
              <a:t>1. Làm quen</a:t>
            </a:r>
            <a:endParaRPr lang="en-US" sz="4000" kern="0" smtClean="0">
              <a:solidFill>
                <a:srgbClr val="FFFFFF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5507" y="1713537"/>
            <a:ext cx="2130908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srgbClr val="008000"/>
                </a:solidFill>
                <a:latin typeface=".VnAvant" panose="020B7200000000000000" pitchFamily="34" charset="0"/>
              </a:rPr>
              <a:t>iu</a:t>
            </a:r>
            <a:endParaRPr lang="en-US" sz="7200" kern="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1285507" y="3011753"/>
            <a:ext cx="941294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2255987" y="3011753"/>
            <a:ext cx="1203061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smtClean="0">
                <a:solidFill>
                  <a:srgbClr val="FFFFFF"/>
                </a:solidFill>
                <a:latin typeface="VNI-Avo" pitchFamily="2" charset="0"/>
              </a:rPr>
              <a:t>u</a:t>
            </a:r>
            <a:endParaRPr lang="en-US" sz="6000" kern="0" dirty="0" smtClean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18" name="Rounded Rectangle 13"/>
          <p:cNvSpPr/>
          <p:nvPr/>
        </p:nvSpPr>
        <p:spPr>
          <a:xfrm>
            <a:off x="94003" y="4076648"/>
            <a:ext cx="4785646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r>
              <a:rPr lang="en-US" sz="44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 - u - </a:t>
            </a: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iu</a:t>
            </a:r>
            <a:endParaRPr lang="en-US" sz="44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9234" name="TextBox 3"/>
          <p:cNvSpPr txBox="1">
            <a:spLocks noChangeArrowheads="1"/>
          </p:cNvSpPr>
          <p:nvPr/>
        </p:nvSpPr>
        <p:spPr bwMode="auto">
          <a:xfrm>
            <a:off x="7045325" y="4294188"/>
            <a:ext cx="3017838" cy="841375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c¸i </a:t>
            </a:r>
            <a:r>
              <a:rPr lang="en-US" altLang="en-US" sz="4800">
                <a:latin typeface=".VnAvant" panose="020B7200000000000000" pitchFamily="34" charset="0"/>
              </a:rPr>
              <a:t>r</a:t>
            </a:r>
            <a:r>
              <a:rPr lang="en-US" altLang="en-US" sz="4800">
                <a:solidFill>
                  <a:srgbClr val="FF0000"/>
                </a:solidFill>
                <a:latin typeface="VNI-Avo" pitchFamily="2" charset="0"/>
              </a:rPr>
              <a:t>ìu</a:t>
            </a:r>
            <a:endParaRPr lang="en-US" alt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235" name="TextBox 3"/>
          <p:cNvSpPr txBox="1">
            <a:spLocks noChangeArrowheads="1"/>
          </p:cNvSpPr>
          <p:nvPr/>
        </p:nvSpPr>
        <p:spPr bwMode="auto">
          <a:xfrm>
            <a:off x="7046913" y="4305300"/>
            <a:ext cx="3016250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r</a:t>
            </a:r>
            <a:r>
              <a:rPr lang="en-US" altLang="en-US" sz="4800">
                <a:solidFill>
                  <a:srgbClr val="000000"/>
                </a:solidFill>
                <a:latin typeface="VNI-Avo" pitchFamily="2" charset="0"/>
              </a:rPr>
              <a:t>ìu</a:t>
            </a:r>
            <a:endParaRPr lang="en-US" alt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046913" y="5124450"/>
            <a:ext cx="1420812" cy="706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srgbClr val="008000"/>
                </a:solidFill>
                <a:latin typeface="VNI-Avo" pitchFamily="2" charset="0"/>
              </a:rPr>
              <a:t>r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467725" y="5154613"/>
            <a:ext cx="1595438" cy="676275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/>
            <a:endParaRPr lang="en-US" alt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449638" y="649288"/>
            <a:ext cx="62896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  <a:endParaRPr lang="en-US" altLang="en-US" sz="3200" b="1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982075" y="5356225"/>
            <a:ext cx="280988" cy="825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41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1449388"/>
            <a:ext cx="35623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" grpId="0" animBg="1"/>
      <p:bldP spid="9235" grpId="0" animBg="1"/>
      <p:bldP spid="21" grpId="0" animBg="1"/>
      <p:bldP spid="22" grpId="0" animBg="1"/>
      <p:bldP spid="24" grpId="0" animBg="1"/>
      <p:bldP spid="24" grpId="1" animBg="1"/>
      <p:bldP spid="24" grpId="2" animBg="1"/>
      <p:bldP spid="24" grpId="3" animBg="1"/>
      <p:bldP spid="25" grpId="0"/>
      <p:bldP spid="25" grpId="1"/>
      <p:bldP spid="25" grpId="2"/>
      <p:bldP spid="25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387475"/>
            <a:ext cx="97536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250950" y="136525"/>
            <a:ext cx="388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rgbClr val="FF0000"/>
                </a:solidFill>
                <a:latin typeface="UTM Avo" pitchFamily="18" charset="0"/>
              </a:rPr>
              <a:t>Bảng gài</a:t>
            </a:r>
            <a:endParaRPr lang="en-US" altLang="en-US" sz="540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781050"/>
            <a:ext cx="2922588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560763"/>
            <a:ext cx="288448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563" y="715963"/>
            <a:ext cx="29718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63" y="3516313"/>
            <a:ext cx="297338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4832350"/>
            <a:ext cx="34385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3"/>
          <p:cNvSpPr txBox="1">
            <a:spLocks noChangeArrowheads="1"/>
          </p:cNvSpPr>
          <p:nvPr/>
        </p:nvSpPr>
        <p:spPr bwMode="auto">
          <a:xfrm>
            <a:off x="4929188" y="788988"/>
            <a:ext cx="2251075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bÐ xÝu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72" name="TextBox 3"/>
          <p:cNvSpPr txBox="1">
            <a:spLocks noChangeArrowheads="1"/>
          </p:cNvSpPr>
          <p:nvPr/>
        </p:nvSpPr>
        <p:spPr bwMode="auto">
          <a:xfrm>
            <a:off x="4943475" y="1585913"/>
            <a:ext cx="2251075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LÒu v¶i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73" name="TextBox 3"/>
          <p:cNvSpPr txBox="1">
            <a:spLocks noChangeArrowheads="1"/>
          </p:cNvSpPr>
          <p:nvPr/>
        </p:nvSpPr>
        <p:spPr bwMode="auto">
          <a:xfrm>
            <a:off x="4943475" y="2443163"/>
            <a:ext cx="2217738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trÜu qu¶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74" name="TextBox 3"/>
          <p:cNvSpPr txBox="1">
            <a:spLocks noChangeArrowheads="1"/>
          </p:cNvSpPr>
          <p:nvPr/>
        </p:nvSpPr>
        <p:spPr bwMode="auto">
          <a:xfrm>
            <a:off x="4911725" y="3251200"/>
            <a:ext cx="2251075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®Þu con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75" name="TextBox 3"/>
          <p:cNvSpPr txBox="1">
            <a:spLocks noChangeArrowheads="1"/>
          </p:cNvSpPr>
          <p:nvPr/>
        </p:nvSpPr>
        <p:spPr bwMode="auto">
          <a:xfrm>
            <a:off x="4905375" y="4070350"/>
            <a:ext cx="2217738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c¸i phÔu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0" y="-44612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prstClr val="black"/>
                </a:solidFill>
                <a:latin typeface="UTM Avo" pitchFamily="18" charset="0"/>
              </a:rPr>
              <a:t>2.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GhÐp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ch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÷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víi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h×nh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cho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óng</a:t>
            </a:r>
            <a:r>
              <a:rPr lang="en-US" sz="4000" dirty="0" smtClean="0">
                <a:solidFill>
                  <a:prstClr val="black"/>
                </a:solidFill>
                <a:latin typeface="UTM Avo" pitchFamily="18" charset="0"/>
              </a:rPr>
              <a:t>?</a:t>
            </a:r>
            <a:endParaRPr lang="en-US" sz="4000" dirty="0">
              <a:solidFill>
                <a:prstClr val="black"/>
              </a:solidFill>
              <a:latin typeface="UTM Avo" pitchFamily="18" charset="0"/>
            </a:endParaRPr>
          </a:p>
        </p:txBody>
      </p:sp>
      <p:cxnSp>
        <p:nvCxnSpPr>
          <p:cNvPr id="15" name="Straight Connector 14"/>
          <p:cNvCxnSpPr>
            <a:stCxn id="11271" idx="3"/>
          </p:cNvCxnSpPr>
          <p:nvPr/>
        </p:nvCxnSpPr>
        <p:spPr>
          <a:xfrm>
            <a:off x="7180263" y="1143000"/>
            <a:ext cx="1309687" cy="30702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272" idx="1"/>
          </p:cNvCxnSpPr>
          <p:nvPr/>
        </p:nvCxnSpPr>
        <p:spPr>
          <a:xfrm flipH="1" flipV="1">
            <a:off x="3325813" y="1479550"/>
            <a:ext cx="1617662" cy="4603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273" idx="1"/>
          </p:cNvCxnSpPr>
          <p:nvPr/>
        </p:nvCxnSpPr>
        <p:spPr>
          <a:xfrm flipH="1">
            <a:off x="3344863" y="2797175"/>
            <a:ext cx="1598612" cy="23701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104063" y="1603375"/>
            <a:ext cx="1460500" cy="17748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99188" y="4562475"/>
            <a:ext cx="58737" cy="541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</Words>
  <Application>WPS Presentation</Application>
  <PresentationFormat>Widescreen</PresentationFormat>
  <Paragraphs>112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SimSun</vt:lpstr>
      <vt:lpstr>Wingdings</vt:lpstr>
      <vt:lpstr>Calibri Light</vt:lpstr>
      <vt:lpstr>等线</vt:lpstr>
      <vt:lpstr>HP001 4 hàng</vt:lpstr>
      <vt:lpstr>字魂17号-萌趣果冻体</vt:lpstr>
      <vt:lpstr>Segoe Print</vt:lpstr>
      <vt:lpstr>Times New Roman</vt:lpstr>
      <vt:lpstr>Calibri</vt:lpstr>
      <vt:lpstr>.VnAvant</vt:lpstr>
      <vt:lpstr>UTM Avo</vt:lpstr>
      <vt:lpstr>Calibri</vt:lpstr>
      <vt:lpstr>Lato Regular</vt:lpstr>
      <vt:lpstr>字魂7号-温暖童稚体</vt:lpstr>
      <vt:lpstr>VNI-Avo</vt:lpstr>
      <vt:lpstr>Verdana</vt:lpstr>
      <vt:lpstr>UTM Avo</vt:lpstr>
      <vt:lpstr>Microsoft YaHei</vt:lpstr>
      <vt:lpstr>Arial Unicode MS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Tập đọc</vt:lpstr>
      <vt:lpstr>3.Tập đọc</vt:lpstr>
      <vt:lpstr>LuyÖn ®äc tõ khã</vt:lpstr>
      <vt:lpstr>3.Tập đọc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hien le</cp:lastModifiedBy>
  <cp:revision>249</cp:revision>
  <dcterms:created xsi:type="dcterms:W3CDTF">2019-03-29T12:25:00Z</dcterms:created>
  <dcterms:modified xsi:type="dcterms:W3CDTF">2025-02-04T13:42:37Z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3D4511AF469941CA85F57C9D006E67DF_12</vt:lpwstr>
  </property>
  <property fmtid="{D5CDD505-2E9C-101B-9397-08002B2CF9AE}" pid="3" name="KSOProductBuildVer">
    <vt:lpwstr>1033-12.2.0.19805</vt:lpwstr>
  </property>
</Properties>
</file>