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3" r:id="rId2"/>
    <p:sldId id="275" r:id="rId3"/>
    <p:sldId id="259" r:id="rId4"/>
    <p:sldId id="260" r:id="rId5"/>
    <p:sldId id="261" r:id="rId6"/>
    <p:sldId id="273" r:id="rId7"/>
    <p:sldId id="262" r:id="rId8"/>
    <p:sldId id="263" r:id="rId9"/>
    <p:sldId id="264" r:id="rId10"/>
    <p:sldId id="265" r:id="rId11"/>
    <p:sldId id="27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E0030-22FE-48CE-9B2E-B5560CAB0E2F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EFBAF-117F-447C-AA19-7FA22A8E9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52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7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7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4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3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65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24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4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8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7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199" y="-66674"/>
            <a:ext cx="12268200" cy="69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6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7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2" y="2005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3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7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3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1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2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92A4-C182-4112-B3FA-4E19D0151B7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4F29E-1642-4BC4-B05E-4C05C8241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7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11" Type="http://schemas.openxmlformats.org/officeDocument/2006/relationships/image" Target="../media/image22.png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760305" y="1648607"/>
            <a:ext cx="4671472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54">
              <a:lnSpc>
                <a:spcPct val="150000"/>
              </a:lnSpc>
              <a:defRPr/>
            </a:pPr>
            <a:r>
              <a:rPr lang="en-GB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GB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GB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Việt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5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5999"/>
            <a:ext cx="303106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94467"/>
            <a:ext cx="3132667" cy="265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294467"/>
            <a:ext cx="2692400" cy="265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1" y="2294466"/>
            <a:ext cx="3213100" cy="265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406400" y="5509722"/>
            <a:ext cx="2052107" cy="1012655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đá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759200" y="5464346"/>
            <a:ext cx="2052107" cy="101265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dẻ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837893" y="5403065"/>
            <a:ext cx="2052107" cy="1012655"/>
          </a:xfrm>
          <a:prstGeom prst="cloudCallout">
            <a:avLst/>
          </a:prstGeom>
          <a:solidFill>
            <a:srgbClr val="FFFF6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cọ</a:t>
            </a:r>
            <a:endParaRPr lang="vi-VN" sz="4800" b="1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9875307" y="5464345"/>
            <a:ext cx="2052107" cy="1012655"/>
          </a:xfrm>
          <a:prstGeom prst="cloudCallout">
            <a:avLst/>
          </a:prstGeom>
          <a:solidFill>
            <a:srgbClr val="C1F7E6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cờ</a:t>
            </a:r>
            <a:endParaRPr lang="vi-VN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78577 -0.66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88" y="-3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031 L -0.13125 -0.00031 C -0.18959 -0.00031 -0.26164 -0.18271 -0.26164 -0.33055 L -0.26164 -0.65957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0" y="-3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04121 L 0.75833 -0.62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11" y="-3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1 0.08843 L 0.26693 -0.64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3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2" y="301574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567" y="1375210"/>
            <a:ext cx="274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kumimoji="0" lang="vi-VN" sz="7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727200" y="990600"/>
            <a:ext cx="0" cy="447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27200" y="990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27200" y="5461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871200" y="990600"/>
            <a:ext cx="0" cy="447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30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32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3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35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36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38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40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41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743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44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46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8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49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51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52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54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556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57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759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860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2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64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65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267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368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70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72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673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75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76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978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080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181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83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384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86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588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89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791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892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94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6096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197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299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400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6502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604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705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6807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908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010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7112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213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315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416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518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620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721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823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924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026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128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8229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331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8432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8534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636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737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839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940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9042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9144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9245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9347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9448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550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652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9753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9855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9956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0058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160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0261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0363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04648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5664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06680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07696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10871200" y="990600"/>
            <a:ext cx="0" cy="4470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807200" y="990600"/>
            <a:ext cx="0" cy="4470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727200" y="1092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727200" y="1193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1727200" y="1295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1727200" y="1397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727200" y="1498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727200" y="1600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727200" y="1701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727200" y="1803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727200" y="1905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727200" y="2006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1727200" y="2108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727200" y="2209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1727200" y="2311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727200" y="2413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727200" y="2514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1727200" y="2616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1727200" y="2717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727200" y="2819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727200" y="2921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727200" y="3022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727200" y="3124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1727200" y="3225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727200" y="3327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727200" y="3429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727200" y="3530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727200" y="3632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727200" y="3733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727200" y="3937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727200" y="4038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727200" y="4140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727200" y="4241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727200" y="4343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1727200" y="4445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727200" y="4546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727200" y="4648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1727200" y="4749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1727200" y="4851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727200" y="4953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727200" y="5054600"/>
            <a:ext cx="9144000" cy="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727200" y="51562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727200" y="52578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1727200" y="53594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1727200" y="5461000"/>
            <a:ext cx="9144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/>
          <p:cNvSpPr/>
          <p:nvPr/>
        </p:nvSpPr>
        <p:spPr>
          <a:xfrm>
            <a:off x="1828800" y="1105774"/>
            <a:ext cx="883920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 err="1">
                <a:latin typeface="HP001 4 hang 1 ô ly" pitchFamily="34" charset="-93"/>
              </a:rPr>
              <a:t>dẻ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dẻ</a:t>
            </a:r>
            <a:r>
              <a:rPr lang="en-US" sz="3733" b="1" dirty="0">
                <a:latin typeface="HP001 4 hang 1 ô ly" pitchFamily="34" charset="-93"/>
              </a:rPr>
              <a:t>         </a:t>
            </a:r>
            <a:r>
              <a:rPr lang="en-US" sz="3733" b="1" dirty="0" err="1">
                <a:latin typeface="HP001 4 hang 1 ô ly" pitchFamily="34" charset="-93"/>
              </a:rPr>
              <a:t>dẻ</a:t>
            </a:r>
            <a:r>
              <a:rPr lang="en-US" sz="3733" b="1" dirty="0">
                <a:latin typeface="HP001 4 hang 1 ô ly" pitchFamily="34" charset="-93"/>
              </a:rPr>
              <a:t>         </a:t>
            </a:r>
            <a:r>
              <a:rPr lang="en-US" sz="3733" b="1" dirty="0" err="1">
                <a:latin typeface="HP001 4 hang 1 ô ly" pitchFamily="34" charset="-93"/>
              </a:rPr>
              <a:t>dẻ</a:t>
            </a:r>
            <a:endParaRPr lang="vi-VN" sz="3733" dirty="0">
              <a:latin typeface="HP001 4 hang 1 ô ly" pitchFamily="34" charset="-93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789682" y="3124200"/>
            <a:ext cx="6782626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33" b="1" dirty="0" err="1">
                <a:latin typeface="HP001 4 hang 1 ô ly" pitchFamily="34" charset="-93"/>
              </a:rPr>
              <a:t>cọ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cọ</a:t>
            </a:r>
            <a:r>
              <a:rPr lang="en-US" sz="3733" b="1" dirty="0">
                <a:latin typeface="HP001 4 hang 1 ô ly" pitchFamily="34" charset="-93"/>
              </a:rPr>
              <a:t>          </a:t>
            </a:r>
            <a:r>
              <a:rPr lang="en-US" sz="3733" b="1" dirty="0" err="1">
                <a:latin typeface="HP001 4 hang 1 ô ly" pitchFamily="34" charset="-93"/>
              </a:rPr>
              <a:t>cọ</a:t>
            </a:r>
            <a:r>
              <a:rPr lang="en-US" sz="3733" b="1" dirty="0">
                <a:latin typeface="HP001 4 hang 1 ô ly" pitchFamily="34" charset="-93"/>
              </a:rPr>
              <a:t>          </a:t>
            </a:r>
            <a:r>
              <a:rPr lang="en-US" sz="3733" b="1" dirty="0" err="1">
                <a:latin typeface="HP001 4 hang 1 ô ly" pitchFamily="34" charset="-93"/>
              </a:rPr>
              <a:t>cọ</a:t>
            </a:r>
            <a:endParaRPr lang="vi-VN" sz="3733" dirty="0">
              <a:latin typeface="HP001 4 hang 1 ô ly" pitchFamily="34" charset="-93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1828800" y="4140201"/>
            <a:ext cx="7213600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 err="1">
                <a:latin typeface="HP001 4 hang 1 ô ly" pitchFamily="34" charset="-93"/>
              </a:rPr>
              <a:t>cờ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cờ</a:t>
            </a:r>
            <a:r>
              <a:rPr lang="en-US" sz="3733" b="1" dirty="0">
                <a:latin typeface="HP001 4 hang 1 ô ly" pitchFamily="34" charset="-93"/>
              </a:rPr>
              <a:t>          </a:t>
            </a:r>
            <a:r>
              <a:rPr lang="en-US" sz="3733" b="1" dirty="0" err="1">
                <a:latin typeface="HP001 4 hang 1 ô ly" pitchFamily="34" charset="-93"/>
              </a:rPr>
              <a:t>cờ</a:t>
            </a:r>
            <a:r>
              <a:rPr lang="en-US" sz="3733" b="1" dirty="0">
                <a:latin typeface="HP001 4 hang 1 ô ly" pitchFamily="34" charset="-93"/>
              </a:rPr>
              <a:t>          </a:t>
            </a:r>
            <a:r>
              <a:rPr lang="en-US" sz="3733" b="1" dirty="0" err="1">
                <a:latin typeface="HP001 4 hang 1 ô ly" pitchFamily="34" charset="-93"/>
              </a:rPr>
              <a:t>cờ</a:t>
            </a:r>
            <a:r>
              <a:rPr lang="en-US" sz="3733" b="1" dirty="0">
                <a:latin typeface="HP001 4 hang 1 ô ly" pitchFamily="34" charset="-93"/>
              </a:rPr>
              <a:t> </a:t>
            </a:r>
            <a:endParaRPr lang="vi-VN" sz="3733" dirty="0">
              <a:latin typeface="HP001 4 hang 1 ô ly" pitchFamily="34" charset="-93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744133" y="2108201"/>
            <a:ext cx="7704667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733" b="1" dirty="0" err="1">
                <a:latin typeface="HP001 4 hang 1 ô ly" pitchFamily="34" charset="-93"/>
              </a:rPr>
              <a:t>đá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đá</a:t>
            </a:r>
            <a:r>
              <a:rPr lang="en-US" sz="3733" b="1" dirty="0">
                <a:latin typeface="HP001 4 hang 1 ô ly" pitchFamily="34" charset="-93"/>
              </a:rPr>
              <a:t>        </a:t>
            </a:r>
            <a:r>
              <a:rPr lang="en-US" sz="3733" b="1" dirty="0" err="1">
                <a:latin typeface="HP001 4 hang 1 ô ly" pitchFamily="34" charset="-93"/>
              </a:rPr>
              <a:t>đá</a:t>
            </a:r>
            <a:r>
              <a:rPr lang="en-US" sz="3733" b="1" dirty="0">
                <a:latin typeface="HP001 4 hang 1 ô ly" pitchFamily="34" charset="-93"/>
              </a:rPr>
              <a:t>         </a:t>
            </a:r>
            <a:r>
              <a:rPr lang="en-US" sz="3733" b="1" dirty="0" err="1">
                <a:latin typeface="HP001 4 hang 1 ô ly" pitchFamily="34" charset="-93"/>
              </a:rPr>
              <a:t>đá</a:t>
            </a:r>
            <a:r>
              <a:rPr lang="en-US" sz="3733" b="1" dirty="0">
                <a:latin typeface="HP001 4 hang 1 ô ly" pitchFamily="34" charset="-93"/>
              </a:rPr>
              <a:t> </a:t>
            </a:r>
            <a:endParaRPr lang="vi-VN" sz="3733" dirty="0">
              <a:latin typeface="HP001 4 hang 1 ô ly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12211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4" grpId="0"/>
      <p:bldP spid="166" grpId="0"/>
      <p:bldP spid="1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89"/>
            <a:ext cx="12192000" cy="4676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3806" y="4959032"/>
            <a:ext cx="8875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Tạm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biệt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hẹn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gặp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0011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sp>
        <p:nvSpPr>
          <p:cNvPr id="24" name="Cloud 23"/>
          <p:cNvSpPr/>
          <p:nvPr/>
        </p:nvSpPr>
        <p:spPr>
          <a:xfrm>
            <a:off x="3116722" y="123464"/>
            <a:ext cx="7747719" cy="1542916"/>
          </a:xfrm>
          <a:prstGeom prst="cloud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00853" y="296815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Times New Roman" pitchFamily="18" charset="0"/>
              </a:rPr>
              <a:t>TRÒ CHƠI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67098" y="2115934"/>
            <a:ext cx="94705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NHANH HƠN</a:t>
            </a:r>
            <a:endParaRPr kumimoji="0" lang="vi-VN" sz="8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4949" y="4161214"/>
            <a:ext cx="11652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vi-VN" sz="3200" dirty="0">
                <a:solidFill>
                  <a:prstClr val="black"/>
                </a:solidFill>
                <a:latin typeface="UTM Avo" panose="02040603050506020204" pitchFamily="18" charset="0"/>
              </a:rPr>
              <a:t>GV cho HS thi nhau kể các tiếng, từ có </a:t>
            </a:r>
            <a:r>
              <a:rPr lang="vi-VN" sz="3200">
                <a:solidFill>
                  <a:prstClr val="black"/>
                </a:solidFill>
                <a:latin typeface="UTM Avo" panose="02040603050506020204" pitchFamily="18" charset="0"/>
              </a:rPr>
              <a:t>các </a:t>
            </a:r>
            <a:r>
              <a:rPr lang="en-US" sz="3200">
                <a:solidFill>
                  <a:prstClr val="black"/>
                </a:solidFill>
                <a:latin typeface="UTM Avo" panose="02040603050506020204" pitchFamily="18" charset="0"/>
              </a:rPr>
              <a:t>âm o, ô, ơ, d, đ, e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- </a:t>
            </a:r>
            <a:r>
              <a:rPr lang="vi-VN" sz="3200" dirty="0">
                <a:solidFill>
                  <a:prstClr val="black"/>
                </a:solidFill>
                <a:latin typeface="UTM Avo" panose="02040603050506020204" pitchFamily="18" charset="0"/>
              </a:rPr>
              <a:t>HS nào kể được nhiều nhất, đúng nhất là người chiến thắng. </a:t>
            </a:r>
            <a:endParaRPr lang="en-US" sz="3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8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984" y="1195654"/>
            <a:ext cx="1338073" cy="191483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10737668" y="1169476"/>
            <a:ext cx="1316778" cy="1403176"/>
            <a:chOff x="5337376" y="3832625"/>
            <a:chExt cx="1864191" cy="1403213"/>
          </a:xfrm>
        </p:grpSpPr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6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7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8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4.07407E-6 L 2.29167E-6 -0.02408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71" y="1577702"/>
            <a:ext cx="102743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41817" y="2974702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co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1284" y="2987402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3017" y="2987402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1817" y="4092302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do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00084" y="4071135"/>
            <a:ext cx="15409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de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1284" y="4066902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6217" y="4092302"/>
            <a:ext cx="1524000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da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93017" y="4092302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1284" y="5209902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41817" y="5209902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16217" y="5163335"/>
            <a:ext cx="1524000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đ</a:t>
            </a:r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93017" y="5209902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00084" y="5209902"/>
            <a:ext cx="15409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đe</a:t>
            </a:r>
            <a:endParaRPr lang="vi-VN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" y="4927600"/>
            <a:ext cx="12191999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2" y="177800"/>
            <a:ext cx="10426698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514848" y="1574800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co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74315" y="1587500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66048" y="1587500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c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14848" y="2692400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do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73115" y="2671233"/>
            <a:ext cx="15409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de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74315" y="2667000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89248" y="2692400"/>
            <a:ext cx="1524000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da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66048" y="2692400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d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74315" y="3810000"/>
            <a:ext cx="14901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đô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14848" y="3810000"/>
            <a:ext cx="152400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đo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89248" y="3763433"/>
            <a:ext cx="1524000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đ</a:t>
            </a:r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766048" y="3810000"/>
            <a:ext cx="1405467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đơ</a:t>
            </a:r>
            <a:endParaRPr lang="vi-VN" sz="48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73115" y="3810000"/>
            <a:ext cx="1540933" cy="1016000"/>
          </a:xfrm>
          <a:prstGeom prst="rect">
            <a:avLst/>
          </a:prstGeom>
          <a:solidFill>
            <a:srgbClr val="FEE166"/>
          </a:solidFill>
          <a:ln>
            <a:solidFill>
              <a:srgbClr val="FFC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  <a:latin typeface="UTM Avo" panose="02040603050506020204" pitchFamily="18" charset="0"/>
              </a:rPr>
              <a:t>đe</a:t>
            </a:r>
            <a:endParaRPr lang="vi-VN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58549" y="664475"/>
            <a:ext cx="583683" cy="4216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782391" y="664475"/>
            <a:ext cx="711200" cy="3667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2149" y="380999"/>
            <a:ext cx="914400" cy="8581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85107" y="733241"/>
            <a:ext cx="627292" cy="505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00796" y="138863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UTM Avo" panose="02040603050506020204" pitchFamily="18" charset="0"/>
              </a:rPr>
              <a:t>ca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8043" y="1365514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B050"/>
                </a:solidFill>
                <a:latin typeface="UTM Avo" panose="02040603050506020204" pitchFamily="18" charset="0"/>
              </a:rPr>
              <a:t>cà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7200" y="138863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B050"/>
                </a:solidFill>
                <a:latin typeface="UTM Avo" panose="02040603050506020204" pitchFamily="18" charset="0"/>
              </a:rPr>
              <a:t>cá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27397" y="30226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UTM Avo" panose="02040603050506020204" pitchFamily="18" charset="0"/>
              </a:rPr>
              <a:t>cô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91664" y="465657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UTM Avo" panose="02040603050506020204" pitchFamily="18" charset="0"/>
              </a:rPr>
              <a:t>đo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0165" y="138863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B050"/>
                </a:solidFill>
                <a:latin typeface="UTM Avo" panose="02040603050506020204" pitchFamily="18" charset="0"/>
              </a:rPr>
              <a:t>cạ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12226" y="1388631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B050"/>
                </a:solidFill>
                <a:latin typeface="UTM Avo" panose="02040603050506020204" pitchFamily="18" charset="0"/>
              </a:rPr>
              <a:t>cả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6597" y="277638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cồ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6597" y="4410349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4557" y="277638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cố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8871" y="27684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cổ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16265" y="27684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2060"/>
                </a:solidFill>
                <a:latin typeface="UTM Avo" panose="02040603050506020204" pitchFamily="18" charset="0"/>
              </a:rPr>
              <a:t>cộ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75034" y="4410349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78871" y="4424404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đỏ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36753" y="4424404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đọ</a:t>
            </a:r>
          </a:p>
        </p:txBody>
      </p:sp>
    </p:spTree>
    <p:extLst>
      <p:ext uri="{BB962C8B-B14F-4D97-AF65-F5344CB8AC3E}">
        <p14:creationId xmlns:p14="http://schemas.microsoft.com/office/powerpoint/2010/main" val="35423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pic>
        <p:nvPicPr>
          <p:cNvPr id="5" name="图片 9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4247" y="1269771"/>
            <a:ext cx="32266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1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5108" r="8373" b="8602"/>
          <a:stretch/>
        </p:blipFill>
        <p:spPr bwMode="auto">
          <a:xfrm>
            <a:off x="-28944" y="0"/>
            <a:ext cx="12220944" cy="45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0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3162" y="-177097"/>
            <a:ext cx="12778323" cy="7212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149860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cờ đỏ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7200" y="1498599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8A3E"/>
                </a:solidFill>
                <a:latin typeface="UTM Avo" panose="02040603050506020204" pitchFamily="18" charset="0"/>
              </a:rPr>
              <a:t>cố đô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03860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</a:rPr>
              <a:t>đồ cổ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3600" y="4038601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UTM Avo" panose="02040603050506020204" pitchFamily="18" charset="0"/>
              </a:rPr>
              <a:t> đa</a:t>
            </a:r>
          </a:p>
        </p:txBody>
      </p:sp>
    </p:spTree>
    <p:extLst>
      <p:ext uri="{BB962C8B-B14F-4D97-AF65-F5344CB8AC3E}">
        <p14:creationId xmlns:p14="http://schemas.microsoft.com/office/powerpoint/2010/main" val="103208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893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5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138</Words>
  <Application>Microsoft Office PowerPoint</Application>
  <PresentationFormat>Widescreen</PresentationFormat>
  <Paragraphs>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HP001 4 hang 1 ô ly</vt:lpstr>
      <vt:lpstr>Tahoma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</cp:revision>
  <dcterms:created xsi:type="dcterms:W3CDTF">2021-09-22T09:52:26Z</dcterms:created>
  <dcterms:modified xsi:type="dcterms:W3CDTF">2023-09-18T03:20:09Z</dcterms:modified>
</cp:coreProperties>
</file>