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269" r:id="rId2"/>
    <p:sldId id="258" r:id="rId3"/>
    <p:sldId id="286" r:id="rId4"/>
    <p:sldId id="259" r:id="rId5"/>
    <p:sldId id="266" r:id="rId6"/>
    <p:sldId id="267" r:id="rId7"/>
    <p:sldId id="287" r:id="rId8"/>
    <p:sldId id="275" r:id="rId9"/>
    <p:sldId id="262" r:id="rId10"/>
    <p:sldId id="270" r:id="rId11"/>
    <p:sldId id="273" r:id="rId12"/>
    <p:sldId id="284" r:id="rId13"/>
    <p:sldId id="285" r:id="rId14"/>
    <p:sldId id="272" r:id="rId15"/>
    <p:sldId id="264" r:id="rId16"/>
    <p:sldId id="276" r:id="rId17"/>
    <p:sldId id="278" r:id="rId18"/>
    <p:sldId id="282" r:id="rId19"/>
    <p:sldId id="279" r:id="rId20"/>
  </p:sldIdLst>
  <p:sldSz cx="9144000" cy="5143500" type="screen16x9"/>
  <p:notesSz cx="9869488" cy="6735763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76" autoAdjust="0"/>
  </p:normalViewPr>
  <p:slideViewPr>
    <p:cSldViewPr>
      <p:cViewPr varScale="1">
        <p:scale>
          <a:sx n="90" d="100"/>
          <a:sy n="90" d="100"/>
        </p:scale>
        <p:origin x="79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997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1038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41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997" y="639741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300" y="1863329"/>
            <a:ext cx="857250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ngh</a:t>
            </a: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114550" y="1410891"/>
            <a:ext cx="1971675" cy="995363"/>
            <a:chOff x="1295400" y="920663"/>
            <a:chExt cx="2629422" cy="1327237"/>
          </a:xfrm>
        </p:grpSpPr>
        <p:cxnSp>
          <p:nvCxnSpPr>
            <p:cNvPr id="4" name="Straight Connector 3"/>
            <p:cNvCxnSpPr>
              <a:stCxn id="2" idx="3"/>
              <a:endCxn id="11" idx="1"/>
            </p:cNvCxnSpPr>
            <p:nvPr/>
          </p:nvCxnSpPr>
          <p:spPr>
            <a:xfrm flipV="1">
              <a:off x="1295400" y="1225483"/>
              <a:ext cx="1714840" cy="1022417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010240" y="920663"/>
              <a:ext cx="914582" cy="609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e</a:t>
              </a: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2143125" y="2114550"/>
            <a:ext cx="1952625" cy="457200"/>
            <a:chOff x="1295400" y="1792527"/>
            <a:chExt cx="2603326" cy="6096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295400" y="2171940"/>
              <a:ext cx="1676288" cy="4445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984387" y="1792527"/>
              <a:ext cx="914339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ê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114550" y="2432448"/>
            <a:ext cx="1971675" cy="850106"/>
            <a:chOff x="1295400" y="2001099"/>
            <a:chExt cx="2629422" cy="113347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95400" y="2001099"/>
              <a:ext cx="1676733" cy="8001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010240" y="2524974"/>
              <a:ext cx="9145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i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00575" y="1801416"/>
            <a:ext cx="857250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</a:rPr>
              <a:t>ng</a:t>
            </a:r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457825" y="967978"/>
            <a:ext cx="1971675" cy="1376363"/>
            <a:chOff x="5752578" y="329852"/>
            <a:chExt cx="2629422" cy="1835585"/>
          </a:xfrm>
        </p:grpSpPr>
        <p:cxnSp>
          <p:nvCxnSpPr>
            <p:cNvPr id="16" name="Straight Connector 15"/>
            <p:cNvCxnSpPr>
              <a:stCxn id="15" idx="3"/>
              <a:endCxn id="19" idx="1"/>
            </p:cNvCxnSpPr>
            <p:nvPr/>
          </p:nvCxnSpPr>
          <p:spPr>
            <a:xfrm flipV="1">
              <a:off x="5752578" y="634724"/>
              <a:ext cx="1714840" cy="1530713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467418" y="329852"/>
              <a:ext cx="914582" cy="609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</a:t>
              </a:r>
            </a:p>
          </p:txBody>
        </p: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5457825" y="1602582"/>
            <a:ext cx="1971675" cy="741760"/>
            <a:chOff x="5752578" y="1175882"/>
            <a:chExt cx="2629422" cy="989555"/>
          </a:xfrm>
        </p:grpSpPr>
        <p:cxnSp>
          <p:nvCxnSpPr>
            <p:cNvPr id="17" name="Straight Connector 16"/>
            <p:cNvCxnSpPr>
              <a:stCxn id="15" idx="3"/>
              <a:endCxn id="20" idx="1"/>
            </p:cNvCxnSpPr>
            <p:nvPr/>
          </p:nvCxnSpPr>
          <p:spPr>
            <a:xfrm flipV="1">
              <a:off x="5752578" y="1480849"/>
              <a:ext cx="1714840" cy="684588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7467418" y="1175882"/>
              <a:ext cx="914582" cy="6099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o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5457825" y="2275285"/>
            <a:ext cx="1999060" cy="457200"/>
            <a:chOff x="5752578" y="2073058"/>
            <a:chExt cx="2665956" cy="609600"/>
          </a:xfrm>
        </p:grpSpPr>
        <p:cxnSp>
          <p:nvCxnSpPr>
            <p:cNvPr id="18" name="Straight Connector 17"/>
            <p:cNvCxnSpPr>
              <a:stCxn id="15" idx="3"/>
              <a:endCxn id="21" idx="1"/>
            </p:cNvCxnSpPr>
            <p:nvPr/>
          </p:nvCxnSpPr>
          <p:spPr>
            <a:xfrm>
              <a:off x="5752578" y="2165133"/>
              <a:ext cx="1751370" cy="21272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503948" y="2073058"/>
              <a:ext cx="914586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ô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5457825" y="2344341"/>
            <a:ext cx="1999060" cy="1062038"/>
            <a:chOff x="5752578" y="2165437"/>
            <a:chExt cx="2665956" cy="1415963"/>
          </a:xfrm>
        </p:grpSpPr>
        <p:cxnSp>
          <p:nvCxnSpPr>
            <p:cNvPr id="22" name="Straight Connector 21"/>
            <p:cNvCxnSpPr>
              <a:stCxn id="15" idx="3"/>
              <a:endCxn id="23" idx="1"/>
            </p:cNvCxnSpPr>
            <p:nvPr/>
          </p:nvCxnSpPr>
          <p:spPr>
            <a:xfrm>
              <a:off x="5752578" y="2165437"/>
              <a:ext cx="1751370" cy="11111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503948" y="2971837"/>
              <a:ext cx="914586" cy="6095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ơ</a:t>
              </a: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5457825" y="2344341"/>
            <a:ext cx="1999060" cy="1713309"/>
            <a:chOff x="5752578" y="2165437"/>
            <a:chExt cx="2665956" cy="2283781"/>
          </a:xfrm>
        </p:grpSpPr>
        <p:cxnSp>
          <p:nvCxnSpPr>
            <p:cNvPr id="30" name="Straight Connector 29"/>
            <p:cNvCxnSpPr>
              <a:stCxn id="15" idx="3"/>
              <a:endCxn id="31" idx="1"/>
            </p:cNvCxnSpPr>
            <p:nvPr/>
          </p:nvCxnSpPr>
          <p:spPr>
            <a:xfrm>
              <a:off x="5752578" y="2165437"/>
              <a:ext cx="1751370" cy="197906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7503948" y="3839786"/>
              <a:ext cx="914586" cy="6094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3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39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1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>
                <a:solidFill>
                  <a:srgbClr val="DF31BE"/>
                </a:solidFill>
                <a:latin typeface=".VnAvant" pitchFamily="34" charset="0"/>
              </a:rPr>
              <a:t>Bi nghØ hÌ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13" y="2571750"/>
            <a:ext cx="4754241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TiÕt 2</a:t>
            </a:r>
            <a:endParaRPr lang="vi-VN" sz="320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90600" y="685247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.VnAvant" pitchFamily="34" charset="0"/>
              </a:rPr>
              <a:t>            NghØ hÌ, Bi ë nhµ bµ.</a:t>
            </a:r>
          </a:p>
          <a:p>
            <a:pPr marL="0" indent="0">
              <a:buNone/>
            </a:pPr>
            <a:r>
              <a:rPr lang="en-US">
                <a:latin typeface=".VnAvant" pitchFamily="34" charset="0"/>
              </a:rPr>
              <a:t>   Nhµ cã gµ, cã nghÐ. æ gµ be bÐ. Gµ cã ng«. Nhµ nghÐ nho nhá. NghÐ cã cá, cã mÝa.</a:t>
            </a:r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®äc mÉu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1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>
                <a:solidFill>
                  <a:srgbClr val="DF31BE"/>
                </a:solidFill>
                <a:latin typeface=".VnAvant" pitchFamily="34" charset="0"/>
              </a:rPr>
              <a:t>Bi nghØ hÌ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54" y="3181350"/>
            <a:ext cx="329068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90600" y="685247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.VnAvant" pitchFamily="34" charset="0"/>
              </a:rPr>
              <a:t>            </a:t>
            </a:r>
            <a:r>
              <a:rPr lang="en-US" sz="4000">
                <a:latin typeface=".VnAvant" pitchFamily="34" charset="0"/>
              </a:rPr>
              <a:t>NghØ hÌ, ,Bi ë nhµ bµ.</a:t>
            </a:r>
          </a:p>
          <a:p>
            <a:pPr marL="0" indent="0">
              <a:buNone/>
            </a:pPr>
            <a:r>
              <a:rPr lang="en-US" sz="4000">
                <a:latin typeface=".VnAvant" pitchFamily="34" charset="0"/>
              </a:rPr>
              <a:t>        Nhµ cã gµ, cã nghÐ. æ gµ be bÐ. Gµ cã ng«. Nhµ nghÐ nho nhá. NghÐ cã cá, cã mÝa</a:t>
            </a:r>
            <a:r>
              <a:rPr lang="en-US">
                <a:latin typeface=".VnAvant" pitchFamily="34" charset="0"/>
              </a:rPr>
              <a:t>.</a:t>
            </a:r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76200" y="690110"/>
            <a:ext cx="1981200" cy="104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vant" pitchFamily="34" charset="0"/>
              </a:rPr>
              <a:t>LuyÖn ®äc tõ</a:t>
            </a:r>
            <a:endParaRPr lang="vi-VN" sz="3600"/>
          </a:p>
        </p:txBody>
      </p:sp>
      <p:sp>
        <p:nvSpPr>
          <p:cNvPr id="9" name="Hình chữ nhật 8"/>
          <p:cNvSpPr/>
          <p:nvPr/>
        </p:nvSpPr>
        <p:spPr>
          <a:xfrm>
            <a:off x="5814893" y="678744"/>
            <a:ext cx="2133600" cy="673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nhµ bµ</a:t>
            </a:r>
            <a:r>
              <a:rPr lang="en-US" sz="4000">
                <a:solidFill>
                  <a:prstClr val="black"/>
                </a:solidFill>
                <a:latin typeface=".VnAvant" pitchFamily="34" charset="0"/>
              </a:rPr>
              <a:t>.</a:t>
            </a:r>
            <a:endParaRPr lang="vi-VN" sz="3600"/>
          </a:p>
        </p:txBody>
      </p:sp>
      <p:sp>
        <p:nvSpPr>
          <p:cNvPr id="10" name="Hình chữ nhật 9"/>
          <p:cNvSpPr/>
          <p:nvPr/>
        </p:nvSpPr>
        <p:spPr>
          <a:xfrm>
            <a:off x="762000" y="2647950"/>
            <a:ext cx="2362200" cy="673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nho nhá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2209800" y="724515"/>
            <a:ext cx="2286000" cy="6738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itchFamily="34" charset="0"/>
              </a:rPr>
              <a:t>NghØ hÌ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01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1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>
                <a:solidFill>
                  <a:srgbClr val="DF31BE"/>
                </a:solidFill>
                <a:latin typeface=".VnAvant" pitchFamily="34" charset="0"/>
              </a:rPr>
              <a:t>Bi nghØ hÌ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54" y="3181350"/>
            <a:ext cx="329068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90600" y="685247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.VnAvant" pitchFamily="34" charset="0"/>
              </a:rPr>
              <a:t>             </a:t>
            </a:r>
            <a:r>
              <a:rPr lang="en-US" sz="4000">
                <a:latin typeface=".VnAvant" pitchFamily="34" charset="0"/>
              </a:rPr>
              <a:t>NghØ hÌ, Bi ë nhµ bµ.</a:t>
            </a:r>
          </a:p>
          <a:p>
            <a:pPr marL="0" indent="0">
              <a:buNone/>
            </a:pPr>
            <a:r>
              <a:rPr lang="en-US" sz="4000">
                <a:latin typeface=".VnAvant" pitchFamily="34" charset="0"/>
              </a:rPr>
              <a:t>        Nhµ cã gµ, cã nghÐ. æ gµ be bÐ.  Gµ cã ng«.   Nhµ nghÐ nho nhá.   NghÐ cã cá, cã mÝa</a:t>
            </a:r>
            <a:r>
              <a:rPr lang="en-US">
                <a:latin typeface=".VnAvant" pitchFamily="34" charset="0"/>
              </a:rPr>
              <a:t>.</a:t>
            </a:r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152400" y="584768"/>
            <a:ext cx="1981200" cy="104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LuyÖn ®äc c©u</a:t>
            </a:r>
            <a:endParaRPr lang="vi-VN" sz="3200"/>
          </a:p>
        </p:txBody>
      </p:sp>
      <p:sp>
        <p:nvSpPr>
          <p:cNvPr id="13" name="Hình chữ nhật 12"/>
          <p:cNvSpPr/>
          <p:nvPr/>
        </p:nvSpPr>
        <p:spPr>
          <a:xfrm>
            <a:off x="152400" y="584768"/>
            <a:ext cx="1981200" cy="1048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§äc c¶ bµi</a:t>
            </a:r>
            <a:endParaRPr lang="vi-VN" sz="3200"/>
          </a:p>
        </p:txBody>
      </p:sp>
      <p:sp>
        <p:nvSpPr>
          <p:cNvPr id="15" name="Hình Bầu dục 14"/>
          <p:cNvSpPr/>
          <p:nvPr/>
        </p:nvSpPr>
        <p:spPr>
          <a:xfrm>
            <a:off x="2174582" y="84382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6" name="Hình Bầu dục 15"/>
          <p:cNvSpPr/>
          <p:nvPr/>
        </p:nvSpPr>
        <p:spPr>
          <a:xfrm>
            <a:off x="1828800" y="1565839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7" name="Hình Bầu dục 16"/>
          <p:cNvSpPr/>
          <p:nvPr/>
        </p:nvSpPr>
        <p:spPr>
          <a:xfrm>
            <a:off x="7310397" y="1348353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8" name="Hình Bầu dục 17"/>
          <p:cNvSpPr/>
          <p:nvPr/>
        </p:nvSpPr>
        <p:spPr>
          <a:xfrm>
            <a:off x="2667000" y="211455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9" name="Hình Bầu dục 18"/>
          <p:cNvSpPr/>
          <p:nvPr/>
        </p:nvSpPr>
        <p:spPr>
          <a:xfrm>
            <a:off x="5665054" y="211455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0" name="Hình Bầu dục 19"/>
          <p:cNvSpPr/>
          <p:nvPr/>
        </p:nvSpPr>
        <p:spPr>
          <a:xfrm>
            <a:off x="3276600" y="2757504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58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9" y="261442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applause.wav"/>
          </p:stSnd>
        </p:sndAc>
      </p:transition>
    </mc:Choice>
    <mc:Fallback xmlns="">
      <p:transition spd="slow">
        <p:fade/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52600" y="205979"/>
            <a:ext cx="5410200" cy="857250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>
                <a:latin typeface=".VnAvant" pitchFamily="34" charset="0"/>
              </a:rPr>
              <a:t>GhÐp ®óng</a:t>
            </a:r>
            <a:endParaRPr lang="vi-V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9537"/>
            <a:ext cx="8229600" cy="19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3716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08275"/>
            <a:ext cx="67818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20981"/>
              </p:ext>
            </p:extLst>
          </p:nvPr>
        </p:nvGraphicFramePr>
        <p:xfrm>
          <a:off x="1524000" y="819150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89819" imgH="3424543" progId="PowerPoint.Show.12">
                  <p:embed/>
                </p:oleObj>
              </mc:Choice>
              <mc:Fallback>
                <p:oleObj name="Presentation" r:id="rId2" imgW="6089819" imgH="342454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0" y="819150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4"/>
          <p:cNvSpPr txBox="1"/>
          <p:nvPr/>
        </p:nvSpPr>
        <p:spPr>
          <a:xfrm>
            <a:off x="2743200" y="10085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085850" y="457200"/>
            <a:ext cx="6915150" cy="394335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 bài:</a:t>
            </a:r>
          </a:p>
          <a:p>
            <a:pPr algn="ctr">
              <a:spcBef>
                <a:spcPct val="0"/>
              </a:spcBef>
            </a:pPr>
            <a:r>
              <a:rPr lang="en-US" altLang="en-US" sz="40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ở nhà</a:t>
            </a:r>
          </a:p>
          <a:p>
            <a:pPr>
              <a:spcBef>
                <a:spcPct val="0"/>
              </a:spcBef>
            </a:pP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Nhà có giỗ. Mẹ nhờ Bi dỗ bé Li. </a:t>
            </a:r>
          </a:p>
          <a:p>
            <a:pPr>
              <a:spcBef>
                <a:spcPct val="0"/>
              </a:spcBef>
            </a:pPr>
            <a:r>
              <a:rPr lang="en-US" alt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Bé nhè. Bi bế bé. Bé lơ mơ. Bi đi nhè nhẹ. Dỗ bé khó ghê cơ</a:t>
            </a:r>
            <a:r>
              <a:rPr lang="en-US" alt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Picture 19" descr="táo đỏ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69" y="4400550"/>
            <a:ext cx="91082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7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9812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0" y="2546352"/>
            <a:ext cx="19050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ng</a:t>
            </a:r>
          </a:p>
        </p:txBody>
      </p:sp>
      <p:sp>
        <p:nvSpPr>
          <p:cNvPr id="11" name="Oval 10"/>
          <p:cNvSpPr/>
          <p:nvPr/>
        </p:nvSpPr>
        <p:spPr>
          <a:xfrm>
            <a:off x="4419600" y="2057400"/>
            <a:ext cx="44958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2686052"/>
            <a:ext cx="294539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ngh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80055"/>
            <a:ext cx="7696200" cy="149334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533400" y="1118704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22: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5000" y="902239"/>
            <a:ext cx="7696200" cy="1184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 – ngh</a:t>
            </a: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71950" y="3943350"/>
            <a:ext cx="22860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950" b="1" dirty="0">
                <a:solidFill>
                  <a:srgbClr val="009900"/>
                </a:solidFill>
              </a:rPr>
              <a:t>ng</a:t>
            </a:r>
            <a:r>
              <a:rPr lang="en-US" altLang="en-US" sz="4950" b="1" dirty="0"/>
              <a:t>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26377" y="4130278"/>
            <a:ext cx="188595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950" b="1" dirty="0">
                <a:solidFill>
                  <a:srgbClr val="009900"/>
                </a:solidFill>
              </a:rPr>
              <a:t>ngh</a:t>
            </a:r>
            <a:r>
              <a:rPr lang="en-US" altLang="en-US" sz="4950" b="1" dirty="0"/>
              <a:t>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7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085850" y="457200"/>
            <a:ext cx="6915150" cy="394335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33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altLang="en-US" sz="33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3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spcBef>
                <a:spcPct val="0"/>
              </a:spcBef>
            </a:pPr>
            <a:endParaRPr lang="en-US" altLang="en-US" sz="33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9" descr="táo đỏ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69" y="4400550"/>
            <a:ext cx="91082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0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0"/>
            <a:ext cx="6858000" cy="5033665"/>
            <a:chOff x="0" y="0"/>
            <a:chExt cx="9144000" cy="67115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70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1"/>
            <p:cNvSpPr txBox="1">
              <a:spLocks noChangeArrowheads="1"/>
            </p:cNvSpPr>
            <p:nvPr/>
          </p:nvSpPr>
          <p:spPr bwMode="auto">
            <a:xfrm>
              <a:off x="6927" y="0"/>
              <a:ext cx="9067800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50" b="1" dirty="0">
                  <a:solidFill>
                    <a:srgbClr val="C00000"/>
                  </a:solidFill>
                </a:rPr>
                <a:t>2. </a:t>
              </a:r>
              <a:r>
                <a:rPr lang="en-US" altLang="en-US" sz="2250" b="1" dirty="0"/>
                <a:t>Tiếng nào có chữ </a:t>
              </a:r>
              <a:r>
                <a:rPr lang="en-US" altLang="en-US" sz="2250" b="1" dirty="0">
                  <a:solidFill>
                    <a:srgbClr val="C00000"/>
                  </a:solidFill>
                </a:rPr>
                <a:t>ng</a:t>
              </a:r>
              <a:r>
                <a:rPr lang="en-US" altLang="en-US" sz="2250" b="1" dirty="0"/>
                <a:t>? Tiếng nào có chữ </a:t>
              </a:r>
              <a:r>
                <a:rPr lang="en-US" altLang="en-US" sz="2250" b="1" dirty="0">
                  <a:solidFill>
                    <a:srgbClr val="C00000"/>
                  </a:solidFill>
                </a:rPr>
                <a:t>ngh</a:t>
              </a:r>
              <a:r>
                <a:rPr lang="en-US" altLang="en-US" sz="2250" b="1" dirty="0"/>
                <a:t>?</a:t>
              </a:r>
            </a:p>
          </p:txBody>
        </p:sp>
        <p:sp>
          <p:nvSpPr>
            <p:cNvPr id="4" name="TextBox 2"/>
            <p:cNvSpPr txBox="1">
              <a:spLocks noChangeArrowheads="1"/>
            </p:cNvSpPr>
            <p:nvPr/>
          </p:nvSpPr>
          <p:spPr bwMode="auto">
            <a:xfrm>
              <a:off x="838200" y="2920479"/>
              <a:ext cx="1447800" cy="615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bí ngô</a:t>
              </a: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3581400" y="2920479"/>
              <a:ext cx="1676400" cy="110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ngõ nhỏ</a:t>
              </a: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6705600" y="2844279"/>
              <a:ext cx="1143000" cy="1107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nghệ</a:t>
              </a: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905000" y="5968479"/>
              <a:ext cx="1023481" cy="615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ngã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5602267" y="6096000"/>
              <a:ext cx="2017735" cy="615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nhà  nghỉ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2171700" y="2571750"/>
            <a:ext cx="514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86200" y="2571750"/>
            <a:ext cx="514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71750" y="4889280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86500" y="2571750"/>
            <a:ext cx="628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01350" y="4977960"/>
            <a:ext cx="58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99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226338"/>
            <a:ext cx="7445447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Ghi nhí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8149631" cy="224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</TotalTime>
  <Words>323</Words>
  <Application>Microsoft Office PowerPoint</Application>
  <PresentationFormat>On-screen Show (16:9)</PresentationFormat>
  <Paragraphs>72</Paragraphs>
  <Slides>19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Arial</vt:lpstr>
      <vt:lpstr>Calibri</vt:lpstr>
      <vt:lpstr>HP001 4 hàng</vt:lpstr>
      <vt:lpstr>Times New Roman</vt:lpstr>
      <vt:lpstr>方正粗圆简体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GhÐp ®óng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68</cp:revision>
  <cp:lastPrinted>2023-09-30T08:05:12Z</cp:lastPrinted>
  <dcterms:created xsi:type="dcterms:W3CDTF">2020-05-18T12:48:51Z</dcterms:created>
  <dcterms:modified xsi:type="dcterms:W3CDTF">2023-10-01T10:48:17Z</dcterms:modified>
</cp:coreProperties>
</file>