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81" r:id="rId2"/>
    <p:sldId id="283" r:id="rId3"/>
    <p:sldId id="260" r:id="rId4"/>
    <p:sldId id="258" r:id="rId5"/>
    <p:sldId id="273" r:id="rId6"/>
    <p:sldId id="267" r:id="rId7"/>
    <p:sldId id="266" r:id="rId8"/>
    <p:sldId id="257" r:id="rId9"/>
    <p:sldId id="274" r:id="rId10"/>
    <p:sldId id="264" r:id="rId11"/>
    <p:sldId id="262" r:id="rId12"/>
    <p:sldId id="275" r:id="rId13"/>
  </p:sldIdLst>
  <p:sldSz cx="18288000" cy="10287000"/>
  <p:notesSz cx="6858000" cy="9144000"/>
  <p:embeddedFontLs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Amasis MT Pro Black" charset="0"/>
      <p:bold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-696" y="-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FD51F-A663-4B4A-8F2F-FCDD06FB7E8E}" type="datetimeFigureOut">
              <a:rPr lang="vi-VN" smtClean="0"/>
              <a:t>18/10/2024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645EB3-DDAB-46BA-8FF8-9DDA96ECCF4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8567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645EB3-DDAB-46BA-8FF8-9DDA96ECCF45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57677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645EB3-DDAB-46BA-8FF8-9DDA96ECCF45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08752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7340" y="2552700"/>
            <a:ext cx="10583346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5400" b="1" dirty="0" smtClean="0">
                <a:latin typeface="+mj-lt"/>
              </a:rPr>
              <a:t>TUẦN 8</a:t>
            </a:r>
            <a:endParaRPr lang="vi-VN" sz="5400" b="1" dirty="0">
              <a:latin typeface="+mj-lt"/>
            </a:endParaRPr>
          </a:p>
          <a:p>
            <a:pPr algn="ctr"/>
            <a:r>
              <a:rPr lang="vi-VN" sz="5400" b="1" dirty="0" smtClean="0">
                <a:latin typeface="+mj-lt"/>
              </a:rPr>
              <a:t>Thứ </a:t>
            </a:r>
            <a:r>
              <a:rPr lang="vi-VN" sz="5400" b="1" dirty="0">
                <a:latin typeface="+mj-lt"/>
              </a:rPr>
              <a:t>ba ngày 29 tháng 10 </a:t>
            </a:r>
            <a:r>
              <a:rPr lang="vi-VN" sz="5400" b="1" dirty="0" smtClean="0">
                <a:latin typeface="+mj-lt"/>
              </a:rPr>
              <a:t>năm 2024</a:t>
            </a:r>
          </a:p>
          <a:p>
            <a:pPr algn="ctr"/>
            <a:r>
              <a:rPr lang="vi-VN" sz="5400" b="1" dirty="0">
                <a:latin typeface="+mj-lt"/>
              </a:rPr>
              <a:t>TIẾNG </a:t>
            </a:r>
            <a:r>
              <a:rPr lang="vi-VN" sz="5400" b="1" dirty="0" smtClean="0">
                <a:latin typeface="+mj-lt"/>
              </a:rPr>
              <a:t>VIỆT</a:t>
            </a:r>
          </a:p>
          <a:p>
            <a:pPr algn="ctr"/>
            <a:r>
              <a:rPr lang="vi-VN" sz="5400" b="1" dirty="0">
                <a:latin typeface="+mj-lt"/>
              </a:rPr>
              <a:t>LUYỆN TẬP TẢ CÂY </a:t>
            </a:r>
            <a:r>
              <a:rPr lang="vi-VN" sz="5400" b="1" dirty="0" smtClean="0">
                <a:latin typeface="+mj-lt"/>
              </a:rPr>
              <a:t>CỐI</a:t>
            </a:r>
          </a:p>
          <a:p>
            <a:pPr algn="ctr"/>
            <a:endParaRPr lang="en-US" sz="5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5220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86200" y="3543300"/>
            <a:ext cx="4806825" cy="4090401"/>
            <a:chOff x="0" y="0"/>
            <a:chExt cx="4140166" cy="35231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40166" cy="3523102"/>
            </a:xfrm>
            <a:custGeom>
              <a:avLst/>
              <a:gdLst/>
              <a:ahLst/>
              <a:cxnLst/>
              <a:rect l="l" t="t" r="r" b="b"/>
              <a:pathLst>
                <a:path w="4140166" h="3523102">
                  <a:moveTo>
                    <a:pt x="4015706" y="3523102"/>
                  </a:moveTo>
                  <a:lnTo>
                    <a:pt x="124460" y="3523102"/>
                  </a:lnTo>
                  <a:cubicBezTo>
                    <a:pt x="55880" y="3523102"/>
                    <a:pt x="0" y="3467222"/>
                    <a:pt x="0" y="339864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015706" y="0"/>
                  </a:lnTo>
                  <a:cubicBezTo>
                    <a:pt x="4084286" y="0"/>
                    <a:pt x="4140166" y="55880"/>
                    <a:pt x="4140166" y="124460"/>
                  </a:cubicBezTo>
                  <a:lnTo>
                    <a:pt x="4140166" y="3398642"/>
                  </a:lnTo>
                  <a:cubicBezTo>
                    <a:pt x="4140166" y="3467222"/>
                    <a:pt x="4084286" y="3523102"/>
                    <a:pt x="4015706" y="3523102"/>
                  </a:cubicBezTo>
                  <a:close/>
                </a:path>
              </a:pathLst>
            </a:custGeom>
            <a:solidFill>
              <a:srgbClr val="F7B4A7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973476" y="3543300"/>
            <a:ext cx="4806825" cy="4090401"/>
            <a:chOff x="0" y="0"/>
            <a:chExt cx="4140166" cy="352310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140166" cy="3523102"/>
            </a:xfrm>
            <a:custGeom>
              <a:avLst/>
              <a:gdLst/>
              <a:ahLst/>
              <a:cxnLst/>
              <a:rect l="l" t="t" r="r" b="b"/>
              <a:pathLst>
                <a:path w="4140166" h="3523102">
                  <a:moveTo>
                    <a:pt x="4015706" y="3523102"/>
                  </a:moveTo>
                  <a:lnTo>
                    <a:pt x="124460" y="3523102"/>
                  </a:lnTo>
                  <a:cubicBezTo>
                    <a:pt x="55880" y="3523102"/>
                    <a:pt x="0" y="3467222"/>
                    <a:pt x="0" y="339864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015706" y="0"/>
                  </a:lnTo>
                  <a:cubicBezTo>
                    <a:pt x="4084286" y="0"/>
                    <a:pt x="4140166" y="55880"/>
                    <a:pt x="4140166" y="124460"/>
                  </a:cubicBezTo>
                  <a:lnTo>
                    <a:pt x="4140166" y="3398642"/>
                  </a:lnTo>
                  <a:cubicBezTo>
                    <a:pt x="4140166" y="3467222"/>
                    <a:pt x="4084286" y="3523102"/>
                    <a:pt x="4015706" y="3523102"/>
                  </a:cubicBezTo>
                  <a:close/>
                </a:path>
              </a:pathLst>
            </a:custGeom>
            <a:solidFill>
              <a:srgbClr val="F7B4A7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4114800" y="4449733"/>
            <a:ext cx="4125991" cy="17472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4000" dirty="0"/>
              <a:t>a. </a:t>
            </a:r>
            <a:r>
              <a:rPr lang="vi-VN" sz="4000" dirty="0" err="1"/>
              <a:t>Một</a:t>
            </a:r>
            <a:r>
              <a:rPr lang="vi-VN" sz="4000" dirty="0"/>
              <a:t> </a:t>
            </a:r>
            <a:r>
              <a:rPr lang="vi-VN" sz="4000" dirty="0" err="1"/>
              <a:t>đoạn</a:t>
            </a:r>
            <a:r>
              <a:rPr lang="vi-VN" sz="4000" dirty="0"/>
              <a:t> </a:t>
            </a:r>
            <a:r>
              <a:rPr lang="vi-VN" sz="4000" dirty="0" err="1"/>
              <a:t>kết</a:t>
            </a:r>
            <a:r>
              <a:rPr lang="vi-VN" sz="4000" dirty="0"/>
              <a:t> </a:t>
            </a:r>
            <a:r>
              <a:rPr lang="vi-VN" sz="4000" dirty="0" err="1"/>
              <a:t>bài</a:t>
            </a:r>
            <a:r>
              <a:rPr lang="vi-VN" sz="4000" dirty="0"/>
              <a:t> </a:t>
            </a:r>
            <a:r>
              <a:rPr lang="vi-VN" sz="4000" dirty="0" err="1"/>
              <a:t>mở</a:t>
            </a:r>
            <a:r>
              <a:rPr lang="vi-VN" sz="4000" dirty="0"/>
              <a:t> </a:t>
            </a:r>
            <a:r>
              <a:rPr lang="vi-VN" sz="4000" dirty="0" err="1"/>
              <a:t>rộng</a:t>
            </a:r>
            <a:endParaRPr lang="en-US" sz="4000" dirty="0"/>
          </a:p>
        </p:txBody>
      </p:sp>
      <p:sp>
        <p:nvSpPr>
          <p:cNvPr id="9" name="TextBox 9"/>
          <p:cNvSpPr txBox="1"/>
          <p:nvPr/>
        </p:nvSpPr>
        <p:spPr>
          <a:xfrm>
            <a:off x="9089410" y="4381500"/>
            <a:ext cx="4690891" cy="17472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4000" dirty="0"/>
              <a:t>b. </a:t>
            </a:r>
            <a:r>
              <a:rPr lang="vi-VN" sz="4000" dirty="0" err="1"/>
              <a:t>Một</a:t>
            </a:r>
            <a:r>
              <a:rPr lang="vi-VN" sz="4000" dirty="0"/>
              <a:t> </a:t>
            </a:r>
            <a:r>
              <a:rPr lang="vi-VN" sz="4000" dirty="0" err="1"/>
              <a:t>đoạn</a:t>
            </a:r>
            <a:r>
              <a:rPr lang="vi-VN" sz="4000" dirty="0"/>
              <a:t> </a:t>
            </a:r>
            <a:r>
              <a:rPr lang="vi-VN" sz="4000" dirty="0" err="1"/>
              <a:t>kết</a:t>
            </a:r>
            <a:r>
              <a:rPr lang="vi-VN" sz="4000" dirty="0"/>
              <a:t> </a:t>
            </a:r>
            <a:r>
              <a:rPr lang="vi-VN" sz="4000" dirty="0" err="1"/>
              <a:t>bài</a:t>
            </a:r>
            <a:r>
              <a:rPr lang="vi-VN" sz="4000" dirty="0"/>
              <a:t> không </a:t>
            </a:r>
            <a:r>
              <a:rPr lang="vi-VN" sz="4000" dirty="0" err="1"/>
              <a:t>mở</a:t>
            </a:r>
            <a:r>
              <a:rPr lang="vi-VN" sz="4000" dirty="0"/>
              <a:t> </a:t>
            </a:r>
            <a:r>
              <a:rPr lang="vi-VN" sz="4000" dirty="0" err="1"/>
              <a:t>rộng</a:t>
            </a:r>
            <a:endParaRPr lang="en-US" sz="4000" dirty="0"/>
          </a:p>
        </p:txBody>
      </p:sp>
      <p:sp>
        <p:nvSpPr>
          <p:cNvPr id="14" name="TextBox 14"/>
          <p:cNvSpPr txBox="1"/>
          <p:nvPr/>
        </p:nvSpPr>
        <p:spPr>
          <a:xfrm>
            <a:off x="1655424" y="1316782"/>
            <a:ext cx="14977151" cy="809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cho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văn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cây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cối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em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dàn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  <a:endParaRPr lang="vi-VN" sz="4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utoShape 16"/>
          <p:cNvSpPr/>
          <p:nvPr/>
        </p:nvSpPr>
        <p:spPr>
          <a:xfrm>
            <a:off x="1646432" y="2247900"/>
            <a:ext cx="14977151" cy="0"/>
          </a:xfrm>
          <a:prstGeom prst="line">
            <a:avLst/>
          </a:prstGeom>
          <a:ln w="38100" cap="flat">
            <a:solidFill>
              <a:srgbClr val="143C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" name="Freeform 4">
            <a:extLst>
              <a:ext uri="{FF2B5EF4-FFF2-40B4-BE49-F238E27FC236}">
                <a16:creationId xmlns="" xmlns:a16="http://schemas.microsoft.com/office/drawing/2014/main" id="{9F655F18-A52F-4B30-B231-814E76EBDA65}"/>
              </a:ext>
            </a:extLst>
          </p:cNvPr>
          <p:cNvSpPr/>
          <p:nvPr/>
        </p:nvSpPr>
        <p:spPr>
          <a:xfrm>
            <a:off x="15773400" y="5051367"/>
            <a:ext cx="2213842" cy="5164667"/>
          </a:xfrm>
          <a:custGeom>
            <a:avLst/>
            <a:gdLst/>
            <a:ahLst/>
            <a:cxnLst/>
            <a:rect l="l" t="t" r="r" b="b"/>
            <a:pathLst>
              <a:path w="3665913" h="8229600">
                <a:moveTo>
                  <a:pt x="0" y="0"/>
                </a:moveTo>
                <a:lnTo>
                  <a:pt x="3665913" y="0"/>
                </a:lnTo>
                <a:lnTo>
                  <a:pt x="366591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29205" y="1716848"/>
            <a:ext cx="10144843" cy="823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vi-VN" sz="4000" b="1" dirty="0"/>
              <a:t>a. </a:t>
            </a:r>
            <a:r>
              <a:rPr lang="vi-VN" sz="4000" b="1" dirty="0" err="1"/>
              <a:t>Một</a:t>
            </a:r>
            <a:r>
              <a:rPr lang="vi-VN" sz="4000" b="1" dirty="0"/>
              <a:t> </a:t>
            </a:r>
            <a:r>
              <a:rPr lang="vi-VN" sz="4000" b="1" dirty="0" err="1"/>
              <a:t>đoạn</a:t>
            </a:r>
            <a:r>
              <a:rPr lang="vi-VN" sz="4000" b="1" dirty="0"/>
              <a:t> </a:t>
            </a:r>
            <a:r>
              <a:rPr lang="vi-VN" sz="4000" b="1" dirty="0" err="1"/>
              <a:t>kết</a:t>
            </a:r>
            <a:r>
              <a:rPr lang="vi-VN" sz="4000" b="1" dirty="0"/>
              <a:t> </a:t>
            </a:r>
            <a:r>
              <a:rPr lang="vi-VN" sz="4000" b="1" dirty="0" err="1"/>
              <a:t>bài</a:t>
            </a:r>
            <a:r>
              <a:rPr lang="vi-VN" sz="4000" b="1" dirty="0"/>
              <a:t> </a:t>
            </a:r>
            <a:r>
              <a:rPr lang="vi-VN" sz="4000" b="1" dirty="0" err="1"/>
              <a:t>mở</a:t>
            </a:r>
            <a:r>
              <a:rPr lang="vi-VN" sz="4000" b="1" dirty="0"/>
              <a:t> </a:t>
            </a:r>
            <a:r>
              <a:rPr lang="vi-VN" sz="4000" b="1" dirty="0" err="1"/>
              <a:t>rộng</a:t>
            </a:r>
            <a:endParaRPr lang="en-US" sz="4000" b="1" dirty="0"/>
          </a:p>
        </p:txBody>
      </p:sp>
      <p:sp>
        <p:nvSpPr>
          <p:cNvPr id="3" name="TextBox 3"/>
          <p:cNvSpPr txBox="1"/>
          <p:nvPr/>
        </p:nvSpPr>
        <p:spPr>
          <a:xfrm>
            <a:off x="1712688" y="3543300"/>
            <a:ext cx="10177876" cy="4291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ct val="150000"/>
              </a:lnSpc>
              <a:spcBef>
                <a:spcPct val="0"/>
              </a:spcBef>
            </a:pPr>
            <a:r>
              <a:rPr lang="vi-VN" sz="3800" b="0" i="0" dirty="0">
                <a:solidFill>
                  <a:srgbClr val="333333"/>
                </a:solidFill>
                <a:effectLst/>
              </a:rPr>
              <a:t>Cây </a:t>
            </a:r>
            <a:r>
              <a:rPr lang="vi-VN" sz="3800" b="0" i="0" dirty="0" err="1">
                <a:solidFill>
                  <a:srgbClr val="333333"/>
                </a:solidFill>
                <a:effectLst/>
              </a:rPr>
              <a:t>quất</a:t>
            </a:r>
            <a:r>
              <a:rPr lang="vi-VN" sz="38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800" b="0" i="0" dirty="0" err="1">
                <a:solidFill>
                  <a:srgbClr val="333333"/>
                </a:solidFill>
                <a:effectLst/>
              </a:rPr>
              <a:t>ngày</a:t>
            </a:r>
            <a:r>
              <a:rPr lang="vi-VN" sz="38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800" b="0" i="0" dirty="0" err="1">
                <a:solidFill>
                  <a:srgbClr val="333333"/>
                </a:solidFill>
                <a:effectLst/>
              </a:rPr>
              <a:t>tết</a:t>
            </a:r>
            <a:r>
              <a:rPr lang="vi-VN" sz="38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800" b="0" i="0" dirty="0" err="1">
                <a:solidFill>
                  <a:srgbClr val="333333"/>
                </a:solidFill>
                <a:effectLst/>
              </a:rPr>
              <a:t>tượng</a:t>
            </a:r>
            <a:r>
              <a:rPr lang="vi-VN" sz="3800" b="0" i="0" dirty="0">
                <a:solidFill>
                  <a:srgbClr val="333333"/>
                </a:solidFill>
                <a:effectLst/>
              </a:rPr>
              <a:t> trưng cho </a:t>
            </a:r>
            <a:r>
              <a:rPr lang="vi-VN" sz="3800" b="0" i="0" dirty="0" err="1">
                <a:solidFill>
                  <a:srgbClr val="333333"/>
                </a:solidFill>
                <a:effectLst/>
              </a:rPr>
              <a:t>sự</a:t>
            </a:r>
            <a:r>
              <a:rPr lang="vi-VN" sz="3800" b="0" i="0" dirty="0">
                <a:solidFill>
                  <a:srgbClr val="333333"/>
                </a:solidFill>
                <a:effectLst/>
              </a:rPr>
              <a:t> sung </a:t>
            </a:r>
            <a:r>
              <a:rPr lang="vi-VN" sz="3800" b="0" i="0" dirty="0" err="1">
                <a:solidFill>
                  <a:srgbClr val="333333"/>
                </a:solidFill>
                <a:effectLst/>
              </a:rPr>
              <a:t>túc</a:t>
            </a:r>
            <a:r>
              <a:rPr lang="vi-VN" sz="3800" b="0" i="0" dirty="0">
                <a:solidFill>
                  <a:srgbClr val="333333"/>
                </a:solidFill>
                <a:effectLst/>
              </a:rPr>
              <a:t>, </a:t>
            </a:r>
            <a:r>
              <a:rPr lang="vi-VN" sz="3800" b="0" i="0" dirty="0" err="1">
                <a:solidFill>
                  <a:srgbClr val="333333"/>
                </a:solidFill>
                <a:effectLst/>
              </a:rPr>
              <a:t>đủ</a:t>
            </a:r>
            <a:r>
              <a:rPr lang="vi-VN" sz="38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800" b="0" i="0" dirty="0" err="1">
                <a:solidFill>
                  <a:srgbClr val="333333"/>
                </a:solidFill>
                <a:effectLst/>
              </a:rPr>
              <a:t>đầy</a:t>
            </a:r>
            <a:r>
              <a:rPr lang="vi-VN" sz="3800" b="0" i="0" dirty="0">
                <a:solidFill>
                  <a:srgbClr val="333333"/>
                </a:solidFill>
                <a:effectLst/>
              </a:rPr>
              <a:t>, mang </a:t>
            </a:r>
            <a:r>
              <a:rPr lang="vi-VN" sz="3800" b="0" i="0" dirty="0" err="1">
                <a:solidFill>
                  <a:srgbClr val="333333"/>
                </a:solidFill>
                <a:effectLst/>
              </a:rPr>
              <a:t>đến</a:t>
            </a:r>
            <a:r>
              <a:rPr lang="vi-VN" sz="38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800" b="0" i="0" dirty="0" err="1">
                <a:solidFill>
                  <a:srgbClr val="333333"/>
                </a:solidFill>
                <a:effectLst/>
              </a:rPr>
              <a:t>niềm</a:t>
            </a:r>
            <a:r>
              <a:rPr lang="vi-VN" sz="3800" b="0" i="0" dirty="0">
                <a:solidFill>
                  <a:srgbClr val="333333"/>
                </a:solidFill>
                <a:effectLst/>
              </a:rPr>
              <a:t> may </a:t>
            </a:r>
            <a:r>
              <a:rPr lang="vi-VN" sz="3800" b="0" i="0" dirty="0" err="1">
                <a:solidFill>
                  <a:srgbClr val="333333"/>
                </a:solidFill>
                <a:effectLst/>
              </a:rPr>
              <a:t>mắn</a:t>
            </a:r>
            <a:r>
              <a:rPr lang="vi-VN" sz="3800" b="0" i="0" dirty="0">
                <a:solidFill>
                  <a:srgbClr val="333333"/>
                </a:solidFill>
                <a:effectLst/>
              </a:rPr>
              <a:t>, </a:t>
            </a:r>
            <a:r>
              <a:rPr lang="vi-VN" sz="3800" b="0" i="0" dirty="0" err="1">
                <a:solidFill>
                  <a:srgbClr val="333333"/>
                </a:solidFill>
                <a:effectLst/>
              </a:rPr>
              <a:t>sức</a:t>
            </a:r>
            <a:r>
              <a:rPr lang="vi-VN" sz="38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800" b="0" i="0" dirty="0" err="1">
                <a:solidFill>
                  <a:srgbClr val="333333"/>
                </a:solidFill>
                <a:effectLst/>
              </a:rPr>
              <a:t>sống</a:t>
            </a:r>
            <a:r>
              <a:rPr lang="vi-VN" sz="38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800" b="0" i="0" dirty="0" err="1">
                <a:solidFill>
                  <a:srgbClr val="333333"/>
                </a:solidFill>
                <a:effectLst/>
              </a:rPr>
              <a:t>và</a:t>
            </a:r>
            <a:r>
              <a:rPr lang="vi-VN" sz="3800" b="0" i="0" dirty="0">
                <a:solidFill>
                  <a:srgbClr val="333333"/>
                </a:solidFill>
                <a:effectLst/>
              </a:rPr>
              <a:t> hy </a:t>
            </a:r>
            <a:r>
              <a:rPr lang="vi-VN" sz="3800" b="0" i="0" dirty="0" err="1">
                <a:solidFill>
                  <a:srgbClr val="333333"/>
                </a:solidFill>
                <a:effectLst/>
              </a:rPr>
              <a:t>vọng</a:t>
            </a:r>
            <a:r>
              <a:rPr lang="vi-VN" sz="3800" b="0" i="0" dirty="0">
                <a:solidFill>
                  <a:srgbClr val="333333"/>
                </a:solidFill>
                <a:effectLst/>
              </a:rPr>
              <a:t> cho gia </a:t>
            </a:r>
            <a:r>
              <a:rPr lang="vi-VN" sz="3800" b="0" i="0" dirty="0" err="1">
                <a:solidFill>
                  <a:srgbClr val="333333"/>
                </a:solidFill>
                <a:effectLst/>
              </a:rPr>
              <a:t>chủ</a:t>
            </a:r>
            <a:r>
              <a:rPr lang="vi-VN" sz="3800" b="0" i="0" dirty="0">
                <a:solidFill>
                  <a:srgbClr val="333333"/>
                </a:solidFill>
                <a:effectLst/>
              </a:rPr>
              <a:t>. Em </a:t>
            </a:r>
            <a:r>
              <a:rPr lang="vi-VN" sz="3800" b="0" i="0" dirty="0" err="1">
                <a:solidFill>
                  <a:srgbClr val="333333"/>
                </a:solidFill>
                <a:effectLst/>
              </a:rPr>
              <a:t>rất</a:t>
            </a:r>
            <a:r>
              <a:rPr lang="vi-VN" sz="38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800" b="0" i="0" dirty="0" err="1">
                <a:solidFill>
                  <a:srgbClr val="333333"/>
                </a:solidFill>
                <a:effectLst/>
              </a:rPr>
              <a:t>thích</a:t>
            </a:r>
            <a:r>
              <a:rPr lang="vi-VN" sz="3800" b="0" i="0" dirty="0">
                <a:solidFill>
                  <a:srgbClr val="333333"/>
                </a:solidFill>
                <a:effectLst/>
              </a:rPr>
              <a:t> cây </a:t>
            </a:r>
            <a:r>
              <a:rPr lang="vi-VN" sz="3800" b="0" i="0" dirty="0" err="1">
                <a:solidFill>
                  <a:srgbClr val="333333"/>
                </a:solidFill>
                <a:effectLst/>
              </a:rPr>
              <a:t>quất</a:t>
            </a:r>
            <a:r>
              <a:rPr lang="vi-VN" sz="38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800" b="0" i="0" dirty="0" err="1">
                <a:solidFill>
                  <a:srgbClr val="333333"/>
                </a:solidFill>
                <a:effectLst/>
              </a:rPr>
              <a:t>và</a:t>
            </a:r>
            <a:r>
              <a:rPr lang="vi-VN" sz="38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800" b="0" i="0" dirty="0" err="1">
                <a:solidFill>
                  <a:srgbClr val="333333"/>
                </a:solidFill>
                <a:effectLst/>
              </a:rPr>
              <a:t>sẽ</a:t>
            </a:r>
            <a:r>
              <a:rPr lang="vi-VN" sz="3800" b="0" i="0" dirty="0">
                <a:solidFill>
                  <a:srgbClr val="333333"/>
                </a:solidFill>
                <a:effectLst/>
              </a:rPr>
              <a:t> chăm </a:t>
            </a:r>
            <a:r>
              <a:rPr lang="vi-VN" sz="3800" b="0" i="0" dirty="0" err="1">
                <a:solidFill>
                  <a:srgbClr val="333333"/>
                </a:solidFill>
                <a:effectLst/>
              </a:rPr>
              <a:t>sóc</a:t>
            </a:r>
            <a:r>
              <a:rPr lang="vi-VN" sz="3800" b="0" i="0" dirty="0">
                <a:solidFill>
                  <a:srgbClr val="333333"/>
                </a:solidFill>
                <a:effectLst/>
              </a:rPr>
              <a:t> cây </a:t>
            </a:r>
            <a:r>
              <a:rPr lang="vi-VN" sz="3800" b="0" i="0" dirty="0" err="1">
                <a:solidFill>
                  <a:srgbClr val="333333"/>
                </a:solidFill>
                <a:effectLst/>
              </a:rPr>
              <a:t>thật</a:t>
            </a:r>
            <a:r>
              <a:rPr lang="vi-VN" sz="38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800" b="0" i="0" dirty="0" err="1">
                <a:solidFill>
                  <a:srgbClr val="333333"/>
                </a:solidFill>
                <a:effectLst/>
              </a:rPr>
              <a:t>tốt</a:t>
            </a:r>
            <a:r>
              <a:rPr lang="vi-VN" sz="38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800" b="0" i="0" dirty="0" err="1">
                <a:solidFill>
                  <a:srgbClr val="333333"/>
                </a:solidFill>
                <a:effectLst/>
              </a:rPr>
              <a:t>để</a:t>
            </a:r>
            <a:r>
              <a:rPr lang="vi-VN" sz="3800" b="0" i="0" dirty="0">
                <a:solidFill>
                  <a:srgbClr val="333333"/>
                </a:solidFill>
                <a:effectLst/>
              </a:rPr>
              <a:t> cây </a:t>
            </a:r>
            <a:r>
              <a:rPr lang="vi-VN" sz="3800" b="0" i="0" dirty="0" err="1">
                <a:solidFill>
                  <a:srgbClr val="333333"/>
                </a:solidFill>
                <a:effectLst/>
              </a:rPr>
              <a:t>mãi</a:t>
            </a:r>
            <a:r>
              <a:rPr lang="vi-VN" sz="3800" b="0" i="0" dirty="0">
                <a:solidFill>
                  <a:srgbClr val="333333"/>
                </a:solidFill>
                <a:effectLst/>
              </a:rPr>
              <a:t> xanh tươi như bây </a:t>
            </a:r>
            <a:r>
              <a:rPr lang="vi-VN" sz="3800" b="0" i="0" dirty="0" err="1">
                <a:solidFill>
                  <a:srgbClr val="333333"/>
                </a:solidFill>
                <a:effectLst/>
              </a:rPr>
              <a:t>giờ</a:t>
            </a:r>
            <a:r>
              <a:rPr lang="vi-VN" sz="3800" b="0" i="0" dirty="0">
                <a:solidFill>
                  <a:srgbClr val="333333"/>
                </a:solidFill>
                <a:effectLst/>
              </a:rPr>
              <a:t>.</a:t>
            </a:r>
            <a:endParaRPr lang="en-US" sz="3800" dirty="0">
              <a:solidFill>
                <a:srgbClr val="143C3C"/>
              </a:solidFill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2913883" y="3272744"/>
            <a:ext cx="3587258" cy="5526588"/>
          </a:xfrm>
          <a:custGeom>
            <a:avLst/>
            <a:gdLst/>
            <a:ahLst/>
            <a:cxnLst/>
            <a:rect l="l" t="t" r="r" b="b"/>
            <a:pathLst>
              <a:path w="3587258" h="5526588">
                <a:moveTo>
                  <a:pt x="0" y="0"/>
                </a:moveTo>
                <a:lnTo>
                  <a:pt x="3587258" y="0"/>
                </a:lnTo>
                <a:lnTo>
                  <a:pt x="3587258" y="5526588"/>
                </a:lnTo>
                <a:lnTo>
                  <a:pt x="0" y="55265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>
            <a:off x="1627605" y="2665186"/>
            <a:ext cx="10309311" cy="0"/>
          </a:xfrm>
          <a:prstGeom prst="line">
            <a:avLst/>
          </a:prstGeom>
          <a:ln w="38100" cap="flat">
            <a:solidFill>
              <a:srgbClr val="143C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826A788-5D77-4689-B23E-09CC49B03090}"/>
              </a:ext>
            </a:extLst>
          </p:cNvPr>
          <p:cNvSpPr txBox="1"/>
          <p:nvPr/>
        </p:nvSpPr>
        <p:spPr>
          <a:xfrm>
            <a:off x="6801626" y="354462"/>
            <a:ext cx="5471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 dirty="0">
                <a:solidFill>
                  <a:srgbClr val="C00000"/>
                </a:solidFill>
              </a:rPr>
              <a:t>GỢI Ý TRẢ LỜI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29205" y="1716848"/>
            <a:ext cx="10144843" cy="823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vi-VN" sz="4000" b="1" dirty="0"/>
              <a:t>b. </a:t>
            </a:r>
            <a:r>
              <a:rPr lang="vi-VN" sz="4000" b="1" dirty="0" err="1"/>
              <a:t>Một</a:t>
            </a:r>
            <a:r>
              <a:rPr lang="vi-VN" sz="4000" b="1" dirty="0"/>
              <a:t> </a:t>
            </a:r>
            <a:r>
              <a:rPr lang="vi-VN" sz="4000" b="1" dirty="0" err="1"/>
              <a:t>đoạn</a:t>
            </a:r>
            <a:r>
              <a:rPr lang="vi-VN" sz="4000" b="1" dirty="0"/>
              <a:t> </a:t>
            </a:r>
            <a:r>
              <a:rPr lang="vi-VN" sz="4000" b="1" dirty="0" err="1"/>
              <a:t>kết</a:t>
            </a:r>
            <a:r>
              <a:rPr lang="vi-VN" sz="4000" b="1" dirty="0"/>
              <a:t> </a:t>
            </a:r>
            <a:r>
              <a:rPr lang="vi-VN" sz="4000" b="1" dirty="0" err="1"/>
              <a:t>bài</a:t>
            </a:r>
            <a:r>
              <a:rPr lang="vi-VN" sz="4000" b="1" dirty="0"/>
              <a:t> không </a:t>
            </a:r>
            <a:r>
              <a:rPr lang="vi-VN" sz="4000" b="1" dirty="0" err="1"/>
              <a:t>mở</a:t>
            </a:r>
            <a:r>
              <a:rPr lang="vi-VN" sz="4000" b="1" dirty="0"/>
              <a:t> </a:t>
            </a:r>
            <a:r>
              <a:rPr lang="vi-VN" sz="4000" b="1" dirty="0" err="1"/>
              <a:t>rộng</a:t>
            </a:r>
            <a:endParaRPr lang="en-US" sz="4000" b="1" dirty="0"/>
          </a:p>
        </p:txBody>
      </p:sp>
      <p:sp>
        <p:nvSpPr>
          <p:cNvPr id="3" name="TextBox 3"/>
          <p:cNvSpPr txBox="1"/>
          <p:nvPr/>
        </p:nvSpPr>
        <p:spPr>
          <a:xfrm>
            <a:off x="1712688" y="4457700"/>
            <a:ext cx="10177876" cy="2537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just">
              <a:lnSpc>
                <a:spcPct val="150000"/>
              </a:lnSpc>
              <a:spcBef>
                <a:spcPct val="0"/>
              </a:spcBef>
            </a:pPr>
            <a:r>
              <a:rPr lang="vi-VN" sz="3800" dirty="0" err="1"/>
              <a:t>Nhìn</a:t>
            </a:r>
            <a:r>
              <a:rPr lang="vi-VN" sz="3800" dirty="0"/>
              <a:t> </a:t>
            </a:r>
            <a:r>
              <a:rPr lang="vi-VN" sz="3800" dirty="0" err="1"/>
              <a:t>những</a:t>
            </a:r>
            <a:r>
              <a:rPr lang="vi-VN" sz="3800" dirty="0"/>
              <a:t> cây </a:t>
            </a:r>
            <a:r>
              <a:rPr lang="vi-VN" sz="3800" dirty="0" err="1"/>
              <a:t>quất</a:t>
            </a:r>
            <a:r>
              <a:rPr lang="vi-VN" sz="3800" dirty="0"/>
              <a:t> cho </a:t>
            </a:r>
            <a:r>
              <a:rPr lang="vi-VN" sz="3800" dirty="0" err="1"/>
              <a:t>quả</a:t>
            </a:r>
            <a:r>
              <a:rPr lang="vi-VN" sz="3800" dirty="0"/>
              <a:t> </a:t>
            </a:r>
            <a:r>
              <a:rPr lang="vi-VN" sz="3800" dirty="0" err="1"/>
              <a:t>trĩu</a:t>
            </a:r>
            <a:r>
              <a:rPr lang="vi-VN" sz="3800" dirty="0"/>
              <a:t> </a:t>
            </a:r>
            <a:r>
              <a:rPr lang="vi-VN" sz="3800" dirty="0" err="1"/>
              <a:t>cành</a:t>
            </a:r>
            <a:r>
              <a:rPr lang="vi-VN" sz="3800" dirty="0"/>
              <a:t> quanh năm, em </a:t>
            </a:r>
            <a:r>
              <a:rPr lang="vi-VN" sz="3800" dirty="0" err="1"/>
              <a:t>càng</a:t>
            </a:r>
            <a:r>
              <a:rPr lang="vi-VN" sz="3800" dirty="0"/>
              <a:t> thêm trân </a:t>
            </a:r>
            <a:r>
              <a:rPr lang="vi-VN" sz="3800" dirty="0" err="1"/>
              <a:t>trọng</a:t>
            </a:r>
            <a:r>
              <a:rPr lang="vi-VN" sz="3800" dirty="0"/>
              <a:t> công lao </a:t>
            </a:r>
            <a:r>
              <a:rPr lang="vi-VN" sz="3800" dirty="0" err="1"/>
              <a:t>của</a:t>
            </a:r>
            <a:r>
              <a:rPr lang="vi-VN" sz="3800" dirty="0"/>
              <a:t> </a:t>
            </a:r>
            <a:r>
              <a:rPr lang="vi-VN" sz="3800" dirty="0" err="1"/>
              <a:t>những</a:t>
            </a:r>
            <a:r>
              <a:rPr lang="vi-VN" sz="3800" dirty="0"/>
              <a:t> </a:t>
            </a:r>
            <a:r>
              <a:rPr lang="vi-VN" sz="3800" dirty="0" err="1"/>
              <a:t>người</a:t>
            </a:r>
            <a:r>
              <a:rPr lang="vi-VN" sz="3800" dirty="0"/>
              <a:t> nông dân như </a:t>
            </a:r>
            <a:r>
              <a:rPr lang="vi-VN" sz="3800" dirty="0" err="1"/>
              <a:t>bác</a:t>
            </a:r>
            <a:r>
              <a:rPr lang="vi-VN" sz="3800" dirty="0"/>
              <a:t> em.</a:t>
            </a:r>
            <a:endParaRPr lang="en-US" sz="3800" dirty="0">
              <a:solidFill>
                <a:srgbClr val="143C3C"/>
              </a:solidFill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2913883" y="3272744"/>
            <a:ext cx="3587258" cy="5526588"/>
          </a:xfrm>
          <a:custGeom>
            <a:avLst/>
            <a:gdLst/>
            <a:ahLst/>
            <a:cxnLst/>
            <a:rect l="l" t="t" r="r" b="b"/>
            <a:pathLst>
              <a:path w="3587258" h="5526588">
                <a:moveTo>
                  <a:pt x="0" y="0"/>
                </a:moveTo>
                <a:lnTo>
                  <a:pt x="3587258" y="0"/>
                </a:lnTo>
                <a:lnTo>
                  <a:pt x="3587258" y="5526588"/>
                </a:lnTo>
                <a:lnTo>
                  <a:pt x="0" y="55265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>
            <a:off x="1627605" y="2665186"/>
            <a:ext cx="10309311" cy="0"/>
          </a:xfrm>
          <a:prstGeom prst="line">
            <a:avLst/>
          </a:prstGeom>
          <a:ln w="38100" cap="flat">
            <a:solidFill>
              <a:srgbClr val="143C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6500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2B04B194-8E2D-CF59-94DB-8CB23156CC1B}"/>
              </a:ext>
            </a:extLst>
          </p:cNvPr>
          <p:cNvGrpSpPr/>
          <p:nvPr/>
        </p:nvGrpSpPr>
        <p:grpSpPr>
          <a:xfrm>
            <a:off x="114300" y="419100"/>
            <a:ext cx="18373725" cy="9636978"/>
            <a:chOff x="114300" y="419100"/>
            <a:chExt cx="18373725" cy="9636978"/>
          </a:xfrm>
        </p:grpSpPr>
        <p:cxnSp>
          <p:nvCxnSpPr>
            <p:cNvPr id="5" name="Straight Connector 4">
              <a:extLst>
                <a:ext uri="{FF2B5EF4-FFF2-40B4-BE49-F238E27FC236}">
                  <a16:creationId xmlns="" xmlns:a16="http://schemas.microsoft.com/office/drawing/2014/main" id="{013C620E-2028-1CB3-14F5-C8AE1BD4A709}"/>
                </a:ext>
              </a:extLst>
            </p:cNvPr>
            <p:cNvCxnSpPr>
              <a:cxnSpLocks/>
            </p:cNvCxnSpPr>
            <p:nvPr/>
          </p:nvCxnSpPr>
          <p:spPr>
            <a:xfrm>
              <a:off x="762000" y="1562100"/>
              <a:ext cx="0" cy="784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046B5024-676E-92D9-CD9D-6E3217468A76}"/>
                </a:ext>
              </a:extLst>
            </p:cNvPr>
            <p:cNvCxnSpPr>
              <a:cxnSpLocks/>
            </p:cNvCxnSpPr>
            <p:nvPr/>
          </p:nvCxnSpPr>
          <p:spPr>
            <a:xfrm>
              <a:off x="17373600" y="800100"/>
              <a:ext cx="0" cy="784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EF04101D-24E3-C987-C0BC-D39CA2794546}"/>
                </a:ext>
              </a:extLst>
            </p:cNvPr>
            <p:cNvCxnSpPr/>
            <p:nvPr/>
          </p:nvCxnSpPr>
          <p:spPr>
            <a:xfrm>
              <a:off x="1066800" y="800100"/>
              <a:ext cx="16306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5243917D-5D9B-ED7A-3AB8-D4FE93960BB8}"/>
                </a:ext>
              </a:extLst>
            </p:cNvPr>
            <p:cNvCxnSpPr/>
            <p:nvPr/>
          </p:nvCxnSpPr>
          <p:spPr>
            <a:xfrm>
              <a:off x="762000" y="9410700"/>
              <a:ext cx="16306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7690A7E6-BC43-8DF5-E3C5-2983A0699451}"/>
                </a:ext>
              </a:extLst>
            </p:cNvPr>
            <p:cNvSpPr txBox="1"/>
            <p:nvPr/>
          </p:nvSpPr>
          <p:spPr>
            <a:xfrm>
              <a:off x="114300" y="419100"/>
              <a:ext cx="1600198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>
                  <a:latin typeface="Amasis MT Pro Black" panose="02040A04050005020304" pitchFamily="18" charset="0"/>
                </a:rPr>
                <a:t>“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DFD6DD6E-BEEA-706A-5289-4DF4CD54DE7B}"/>
                </a:ext>
              </a:extLst>
            </p:cNvPr>
            <p:cNvSpPr txBox="1"/>
            <p:nvPr/>
          </p:nvSpPr>
          <p:spPr>
            <a:xfrm>
              <a:off x="17040225" y="8424862"/>
              <a:ext cx="14478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>
                  <a:latin typeface="Amasis MT Pro Black" panose="02040A04050005020304" pitchFamily="18" charset="0"/>
                </a:rPr>
                <a:t>”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0743088-D13F-D80C-A268-FFBBD559AB63}"/>
              </a:ext>
            </a:extLst>
          </p:cNvPr>
          <p:cNvSpPr txBox="1"/>
          <p:nvPr/>
        </p:nvSpPr>
        <p:spPr>
          <a:xfrm>
            <a:off x="5562600" y="368467"/>
            <a:ext cx="71628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9C2D7B41-A17E-F0B1-9788-4CB2D3786E66}"/>
              </a:ext>
            </a:extLst>
          </p:cNvPr>
          <p:cNvGrpSpPr/>
          <p:nvPr/>
        </p:nvGrpSpPr>
        <p:grpSpPr>
          <a:xfrm>
            <a:off x="6362700" y="2552701"/>
            <a:ext cx="8991599" cy="2590799"/>
            <a:chOff x="6362700" y="2605711"/>
            <a:chExt cx="8991599" cy="2590799"/>
          </a:xfrm>
        </p:grpSpPr>
        <p:sp>
          <p:nvSpPr>
            <p:cNvPr id="24" name="Speech Bubble: Rectangle with Corners Rounded 23">
              <a:extLst>
                <a:ext uri="{FF2B5EF4-FFF2-40B4-BE49-F238E27FC236}">
                  <a16:creationId xmlns="" xmlns:a16="http://schemas.microsoft.com/office/drawing/2014/main" id="{8D17CDD1-1B6C-F3E0-21C6-2040213254FB}"/>
                </a:ext>
              </a:extLst>
            </p:cNvPr>
            <p:cNvSpPr/>
            <p:nvPr/>
          </p:nvSpPr>
          <p:spPr>
            <a:xfrm>
              <a:off x="6362700" y="2605711"/>
              <a:ext cx="8991599" cy="2590799"/>
            </a:xfrm>
            <a:prstGeom prst="wedgeRoundRectCallout">
              <a:avLst>
                <a:gd name="adj1" fmla="val -53687"/>
                <a:gd name="adj2" fmla="val 31066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A0B9AD9A-DA01-04C9-E7B7-12C98A155E22}"/>
                </a:ext>
              </a:extLst>
            </p:cNvPr>
            <p:cNvSpPr txBox="1"/>
            <p:nvPr/>
          </p:nvSpPr>
          <p:spPr>
            <a:xfrm>
              <a:off x="7343179" y="2973034"/>
              <a:ext cx="7030639" cy="18249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Có mấy kiểu mở bài và đó là những kiểu nào?</a:t>
              </a:r>
            </a:p>
          </p:txBody>
        </p:sp>
      </p:grpSp>
      <p:sp>
        <p:nvSpPr>
          <p:cNvPr id="23" name="Freeform 2">
            <a:extLst>
              <a:ext uri="{FF2B5EF4-FFF2-40B4-BE49-F238E27FC236}">
                <a16:creationId xmlns="" xmlns:a16="http://schemas.microsoft.com/office/drawing/2014/main" id="{C4F7AC7D-1F8F-C200-6D01-0BABBC4EFCB4}"/>
              </a:ext>
            </a:extLst>
          </p:cNvPr>
          <p:cNvSpPr/>
          <p:nvPr/>
        </p:nvSpPr>
        <p:spPr>
          <a:xfrm>
            <a:off x="457200" y="4131959"/>
            <a:ext cx="5257800" cy="6421741"/>
          </a:xfrm>
          <a:custGeom>
            <a:avLst/>
            <a:gdLst/>
            <a:ahLst/>
            <a:cxnLst/>
            <a:rect l="l" t="t" r="r" b="b"/>
            <a:pathLst>
              <a:path w="6737985" h="8229600">
                <a:moveTo>
                  <a:pt x="0" y="0"/>
                </a:moveTo>
                <a:lnTo>
                  <a:pt x="6737985" y="0"/>
                </a:lnTo>
                <a:lnTo>
                  <a:pt x="673798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Left Brace 25">
            <a:extLst>
              <a:ext uri="{FF2B5EF4-FFF2-40B4-BE49-F238E27FC236}">
                <a16:creationId xmlns="" xmlns:a16="http://schemas.microsoft.com/office/drawing/2014/main" id="{ABF60619-1271-F80C-7CBD-F1D0ECB747BC}"/>
              </a:ext>
            </a:extLst>
          </p:cNvPr>
          <p:cNvSpPr/>
          <p:nvPr/>
        </p:nvSpPr>
        <p:spPr>
          <a:xfrm>
            <a:off x="7696200" y="5981700"/>
            <a:ext cx="609598" cy="2590798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DB64DBF3-4B3C-4339-9EE7-E090DB04CD34}"/>
              </a:ext>
            </a:extLst>
          </p:cNvPr>
          <p:cNvSpPr txBox="1"/>
          <p:nvPr/>
        </p:nvSpPr>
        <p:spPr>
          <a:xfrm>
            <a:off x="8910637" y="567690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Mở bài trực tiếp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6118C43E-73ED-50C0-2756-E33D7613CF99}"/>
              </a:ext>
            </a:extLst>
          </p:cNvPr>
          <p:cNvSpPr txBox="1"/>
          <p:nvPr/>
        </p:nvSpPr>
        <p:spPr>
          <a:xfrm>
            <a:off x="8886824" y="8035947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Mở bài gián tiếp 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="" xmlns:a16="http://schemas.microsoft.com/office/drawing/2014/main" id="{23F82FCC-7EFE-3230-B59F-D840B853A1D9}"/>
              </a:ext>
            </a:extLst>
          </p:cNvPr>
          <p:cNvSpPr/>
          <p:nvPr/>
        </p:nvSpPr>
        <p:spPr>
          <a:xfrm>
            <a:off x="6781800" y="6881812"/>
            <a:ext cx="762000" cy="722356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9230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27" grpId="0"/>
      <p:bldP spid="28" grpId="0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4223282" y="3143250"/>
            <a:ext cx="9841437" cy="0"/>
          </a:xfrm>
          <a:prstGeom prst="line">
            <a:avLst/>
          </a:prstGeom>
          <a:ln w="38100" cap="flat">
            <a:solidFill>
              <a:srgbClr val="143C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4223282" y="7105650"/>
            <a:ext cx="9841437" cy="0"/>
          </a:xfrm>
          <a:prstGeom prst="line">
            <a:avLst/>
          </a:prstGeom>
          <a:ln w="38100" cap="flat">
            <a:solidFill>
              <a:srgbClr val="143C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474922" y="476076"/>
            <a:ext cx="3208152" cy="2006553"/>
          </a:xfrm>
          <a:custGeom>
            <a:avLst/>
            <a:gdLst/>
            <a:ahLst/>
            <a:cxnLst/>
            <a:rect l="l" t="t" r="r" b="b"/>
            <a:pathLst>
              <a:path w="3208152" h="2006553">
                <a:moveTo>
                  <a:pt x="0" y="0"/>
                </a:moveTo>
                <a:lnTo>
                  <a:pt x="3208152" y="0"/>
                </a:lnTo>
                <a:lnTo>
                  <a:pt x="3208152" y="2006553"/>
                </a:lnTo>
                <a:lnTo>
                  <a:pt x="0" y="20065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>
            <a:off x="10135131" y="1028700"/>
            <a:ext cx="2378278" cy="1487505"/>
          </a:xfrm>
          <a:custGeom>
            <a:avLst/>
            <a:gdLst/>
            <a:ahLst/>
            <a:cxnLst/>
            <a:rect l="l" t="t" r="r" b="b"/>
            <a:pathLst>
              <a:path w="2378278" h="1487505">
                <a:moveTo>
                  <a:pt x="2378278" y="0"/>
                </a:moveTo>
                <a:lnTo>
                  <a:pt x="0" y="0"/>
                </a:lnTo>
                <a:lnTo>
                  <a:pt x="0" y="1487505"/>
                </a:lnTo>
                <a:lnTo>
                  <a:pt x="2378278" y="1487505"/>
                </a:lnTo>
                <a:lnTo>
                  <a:pt x="237827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4965466" y="7800975"/>
            <a:ext cx="3208152" cy="2006553"/>
          </a:xfrm>
          <a:custGeom>
            <a:avLst/>
            <a:gdLst/>
            <a:ahLst/>
            <a:cxnLst/>
            <a:rect l="l" t="t" r="r" b="b"/>
            <a:pathLst>
              <a:path w="3208152" h="2006553">
                <a:moveTo>
                  <a:pt x="0" y="0"/>
                </a:moveTo>
                <a:lnTo>
                  <a:pt x="3208152" y="0"/>
                </a:lnTo>
                <a:lnTo>
                  <a:pt x="3208152" y="2006553"/>
                </a:lnTo>
                <a:lnTo>
                  <a:pt x="0" y="20065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4965466" y="476076"/>
            <a:ext cx="3208152" cy="2006553"/>
          </a:xfrm>
          <a:custGeom>
            <a:avLst/>
            <a:gdLst/>
            <a:ahLst/>
            <a:cxnLst/>
            <a:rect l="l" t="t" r="r" b="b"/>
            <a:pathLst>
              <a:path w="3208152" h="2006553">
                <a:moveTo>
                  <a:pt x="0" y="0"/>
                </a:moveTo>
                <a:lnTo>
                  <a:pt x="3208152" y="0"/>
                </a:lnTo>
                <a:lnTo>
                  <a:pt x="3208152" y="2006553"/>
                </a:lnTo>
                <a:lnTo>
                  <a:pt x="0" y="20065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flipH="1">
            <a:off x="625675" y="995124"/>
            <a:ext cx="2378278" cy="1487505"/>
          </a:xfrm>
          <a:custGeom>
            <a:avLst/>
            <a:gdLst/>
            <a:ahLst/>
            <a:cxnLst/>
            <a:rect l="l" t="t" r="r" b="b"/>
            <a:pathLst>
              <a:path w="2378278" h="1487505">
                <a:moveTo>
                  <a:pt x="2378278" y="0"/>
                </a:moveTo>
                <a:lnTo>
                  <a:pt x="0" y="0"/>
                </a:lnTo>
                <a:lnTo>
                  <a:pt x="0" y="1487505"/>
                </a:lnTo>
                <a:lnTo>
                  <a:pt x="2378278" y="1487505"/>
                </a:lnTo>
                <a:lnTo>
                  <a:pt x="237827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flipH="1">
            <a:off x="625675" y="8060499"/>
            <a:ext cx="2378278" cy="1487505"/>
          </a:xfrm>
          <a:custGeom>
            <a:avLst/>
            <a:gdLst/>
            <a:ahLst/>
            <a:cxnLst/>
            <a:rect l="l" t="t" r="r" b="b"/>
            <a:pathLst>
              <a:path w="2378278" h="1487505">
                <a:moveTo>
                  <a:pt x="2378278" y="0"/>
                </a:moveTo>
                <a:lnTo>
                  <a:pt x="0" y="0"/>
                </a:lnTo>
                <a:lnTo>
                  <a:pt x="0" y="1487505"/>
                </a:lnTo>
                <a:lnTo>
                  <a:pt x="2378278" y="1487505"/>
                </a:lnTo>
                <a:lnTo>
                  <a:pt x="237827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4474922" y="7767399"/>
            <a:ext cx="3208152" cy="2006553"/>
          </a:xfrm>
          <a:custGeom>
            <a:avLst/>
            <a:gdLst/>
            <a:ahLst/>
            <a:cxnLst/>
            <a:rect l="l" t="t" r="r" b="b"/>
            <a:pathLst>
              <a:path w="3208152" h="2006553">
                <a:moveTo>
                  <a:pt x="0" y="0"/>
                </a:moveTo>
                <a:lnTo>
                  <a:pt x="3208152" y="0"/>
                </a:lnTo>
                <a:lnTo>
                  <a:pt x="3208152" y="2006553"/>
                </a:lnTo>
                <a:lnTo>
                  <a:pt x="0" y="20065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flipH="1">
            <a:off x="10135131" y="8320023"/>
            <a:ext cx="2378278" cy="1487505"/>
          </a:xfrm>
          <a:custGeom>
            <a:avLst/>
            <a:gdLst/>
            <a:ahLst/>
            <a:cxnLst/>
            <a:rect l="l" t="t" r="r" b="b"/>
            <a:pathLst>
              <a:path w="2378278" h="1487505">
                <a:moveTo>
                  <a:pt x="2378278" y="0"/>
                </a:moveTo>
                <a:lnTo>
                  <a:pt x="0" y="0"/>
                </a:lnTo>
                <a:lnTo>
                  <a:pt x="0" y="1487505"/>
                </a:lnTo>
                <a:lnTo>
                  <a:pt x="2378278" y="1487505"/>
                </a:lnTo>
                <a:lnTo>
                  <a:pt x="237827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35">
            <a:extLst>
              <a:ext uri="{FF2B5EF4-FFF2-40B4-BE49-F238E27FC236}">
                <a16:creationId xmlns="" xmlns:a16="http://schemas.microsoft.com/office/drawing/2014/main" id="{19D3891A-BF00-4B88-8E6A-75B05C0A56C0}"/>
              </a:ext>
            </a:extLst>
          </p:cNvPr>
          <p:cNvSpPr txBox="1"/>
          <p:nvPr/>
        </p:nvSpPr>
        <p:spPr>
          <a:xfrm>
            <a:off x="944033" y="3467100"/>
            <a:ext cx="16383000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4: KHO </a:t>
            </a:r>
            <a:r>
              <a:rPr lang="vi-VN" sz="7200" b="1" dirty="0">
                <a:solidFill>
                  <a:srgbClr val="C00000"/>
                </a:solidFill>
                <a:cs typeface="Arial" panose="020B0604020202020204" pitchFamily="34" charset="0"/>
              </a:rPr>
              <a:t>BÁU CỦA EM</a:t>
            </a:r>
          </a:p>
          <a:p>
            <a:pPr algn="ctr">
              <a:lnSpc>
                <a:spcPct val="150000"/>
              </a:lnSpc>
            </a:pPr>
            <a:r>
              <a:rPr lang="vi-VN" sz="7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VIẾT 3: LUYỆN TẬP TẢ CÂY CỐI</a:t>
            </a:r>
            <a:endParaRPr lang="en-US" sz="7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26894" y="5785102"/>
            <a:ext cx="3638424" cy="3337672"/>
            <a:chOff x="0" y="0"/>
            <a:chExt cx="3133810" cy="28747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33810" cy="2874770"/>
            </a:xfrm>
            <a:custGeom>
              <a:avLst/>
              <a:gdLst/>
              <a:ahLst/>
              <a:cxnLst/>
              <a:rect l="l" t="t" r="r" b="b"/>
              <a:pathLst>
                <a:path w="3133810" h="2874770">
                  <a:moveTo>
                    <a:pt x="3009350" y="2874770"/>
                  </a:moveTo>
                  <a:lnTo>
                    <a:pt x="124460" y="2874770"/>
                  </a:lnTo>
                  <a:cubicBezTo>
                    <a:pt x="55880" y="2874770"/>
                    <a:pt x="0" y="2818890"/>
                    <a:pt x="0" y="275031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09350" y="0"/>
                  </a:lnTo>
                  <a:cubicBezTo>
                    <a:pt x="3077930" y="0"/>
                    <a:pt x="3133810" y="55880"/>
                    <a:pt x="3133810" y="124460"/>
                  </a:cubicBezTo>
                  <a:lnTo>
                    <a:pt x="3133810" y="2750310"/>
                  </a:lnTo>
                  <a:cubicBezTo>
                    <a:pt x="3133810" y="2818890"/>
                    <a:pt x="3077930" y="2874770"/>
                    <a:pt x="3009350" y="2874770"/>
                  </a:cubicBezTo>
                  <a:close/>
                </a:path>
              </a:pathLst>
            </a:custGeom>
            <a:solidFill>
              <a:srgbClr val="F0ABC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627368" y="5785102"/>
            <a:ext cx="3638424" cy="3337672"/>
            <a:chOff x="0" y="0"/>
            <a:chExt cx="3133810" cy="287477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133810" cy="2874770"/>
            </a:xfrm>
            <a:custGeom>
              <a:avLst/>
              <a:gdLst/>
              <a:ahLst/>
              <a:cxnLst/>
              <a:rect l="l" t="t" r="r" b="b"/>
              <a:pathLst>
                <a:path w="3133810" h="2874770">
                  <a:moveTo>
                    <a:pt x="3009350" y="2874770"/>
                  </a:moveTo>
                  <a:lnTo>
                    <a:pt x="124460" y="2874770"/>
                  </a:lnTo>
                  <a:cubicBezTo>
                    <a:pt x="55880" y="2874770"/>
                    <a:pt x="0" y="2818890"/>
                    <a:pt x="0" y="275031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09350" y="0"/>
                  </a:lnTo>
                  <a:cubicBezTo>
                    <a:pt x="3077930" y="0"/>
                    <a:pt x="3133810" y="55880"/>
                    <a:pt x="3133810" y="124460"/>
                  </a:cubicBezTo>
                  <a:lnTo>
                    <a:pt x="3133810" y="2750310"/>
                  </a:lnTo>
                  <a:cubicBezTo>
                    <a:pt x="3133810" y="2818890"/>
                    <a:pt x="3077930" y="2874770"/>
                    <a:pt x="3009350" y="2874770"/>
                  </a:cubicBezTo>
                  <a:close/>
                </a:path>
              </a:pathLst>
            </a:custGeom>
            <a:solidFill>
              <a:srgbClr val="F0ABC1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Freeform 12"/>
          <p:cNvSpPr/>
          <p:nvPr/>
        </p:nvSpPr>
        <p:spPr>
          <a:xfrm>
            <a:off x="5910886" y="3204238"/>
            <a:ext cx="1441013" cy="2220047"/>
          </a:xfrm>
          <a:custGeom>
            <a:avLst/>
            <a:gdLst/>
            <a:ahLst/>
            <a:cxnLst/>
            <a:rect l="l" t="t" r="r" b="b"/>
            <a:pathLst>
              <a:path w="1441013" h="2220047">
                <a:moveTo>
                  <a:pt x="0" y="0"/>
                </a:moveTo>
                <a:lnTo>
                  <a:pt x="1441012" y="0"/>
                </a:lnTo>
                <a:lnTo>
                  <a:pt x="1441012" y="2220047"/>
                </a:lnTo>
                <a:lnTo>
                  <a:pt x="0" y="22200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0751993" y="3204238"/>
            <a:ext cx="1441013" cy="2220047"/>
          </a:xfrm>
          <a:custGeom>
            <a:avLst/>
            <a:gdLst/>
            <a:ahLst/>
            <a:cxnLst/>
            <a:rect l="l" t="t" r="r" b="b"/>
            <a:pathLst>
              <a:path w="1441013" h="2220047">
                <a:moveTo>
                  <a:pt x="0" y="0"/>
                </a:moveTo>
                <a:lnTo>
                  <a:pt x="1441012" y="0"/>
                </a:lnTo>
                <a:lnTo>
                  <a:pt x="1441012" y="2220047"/>
                </a:lnTo>
                <a:lnTo>
                  <a:pt x="0" y="22200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AutoShape 15"/>
          <p:cNvSpPr/>
          <p:nvPr/>
        </p:nvSpPr>
        <p:spPr>
          <a:xfrm>
            <a:off x="2524314" y="2411611"/>
            <a:ext cx="13239372" cy="0"/>
          </a:xfrm>
          <a:prstGeom prst="line">
            <a:avLst/>
          </a:prstGeom>
          <a:ln w="38100" cap="flat">
            <a:solidFill>
              <a:srgbClr val="143C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Box 6">
            <a:extLst>
              <a:ext uri="{FF2B5EF4-FFF2-40B4-BE49-F238E27FC236}">
                <a16:creationId xmlns="" xmlns:a16="http://schemas.microsoft.com/office/drawing/2014/main" id="{35428CFD-A4D9-4500-9080-5D3ECDA53FA4}"/>
              </a:ext>
            </a:extLst>
          </p:cNvPr>
          <p:cNvSpPr txBox="1"/>
          <p:nvPr/>
        </p:nvSpPr>
        <p:spPr>
          <a:xfrm>
            <a:off x="4826894" y="1151526"/>
            <a:ext cx="8463037" cy="1178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61"/>
              </a:lnSpc>
            </a:pPr>
            <a:r>
              <a:rPr lang="vi-VN" sz="6600" b="1" dirty="0">
                <a:solidFill>
                  <a:srgbClr val="C00000"/>
                </a:solidFill>
              </a:rPr>
              <a:t>NỘI DUNG BÀI HỌC</a:t>
            </a:r>
            <a:endParaRPr lang="en-US" sz="6600" b="1" dirty="0">
              <a:solidFill>
                <a:srgbClr val="C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C903376-0F1C-4863-AA84-B730B3B644BD}"/>
              </a:ext>
            </a:extLst>
          </p:cNvPr>
          <p:cNvSpPr txBox="1"/>
          <p:nvPr/>
        </p:nvSpPr>
        <p:spPr>
          <a:xfrm>
            <a:off x="4524115" y="6004020"/>
            <a:ext cx="4243982" cy="2655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</a:t>
            </a:r>
          </a:p>
          <a:p>
            <a:pPr algn="ctr">
              <a:lnSpc>
                <a:spcPct val="150000"/>
              </a:lnSpc>
            </a:pP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4000" b="1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9">
            <a:extLst>
              <a:ext uri="{FF2B5EF4-FFF2-40B4-BE49-F238E27FC236}">
                <a16:creationId xmlns="" xmlns:a16="http://schemas.microsoft.com/office/drawing/2014/main" id="{2397EC89-F525-4460-A885-113260EB5D38}"/>
              </a:ext>
            </a:extLst>
          </p:cNvPr>
          <p:cNvSpPr txBox="1"/>
          <p:nvPr/>
        </p:nvSpPr>
        <p:spPr>
          <a:xfrm>
            <a:off x="10153946" y="6004020"/>
            <a:ext cx="2637105" cy="2655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02.</a:t>
            </a:r>
          </a:p>
          <a:p>
            <a:pPr algn="ctr">
              <a:lnSpc>
                <a:spcPct val="150000"/>
              </a:lnSpc>
            </a:pP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4000" b="1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3410185" y="1412877"/>
            <a:ext cx="3445739" cy="7461245"/>
          </a:xfrm>
          <a:custGeom>
            <a:avLst/>
            <a:gdLst/>
            <a:ahLst/>
            <a:cxnLst/>
            <a:rect l="l" t="t" r="r" b="b"/>
            <a:pathLst>
              <a:path w="3445739" h="7461245">
                <a:moveTo>
                  <a:pt x="0" y="0"/>
                </a:moveTo>
                <a:lnTo>
                  <a:pt x="3445738" y="0"/>
                </a:lnTo>
                <a:lnTo>
                  <a:pt x="3445738" y="7461246"/>
                </a:lnTo>
                <a:lnTo>
                  <a:pt x="0" y="74612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17">
            <a:extLst>
              <a:ext uri="{FF2B5EF4-FFF2-40B4-BE49-F238E27FC236}">
                <a16:creationId xmlns="" xmlns:a16="http://schemas.microsoft.com/office/drawing/2014/main" id="{460236CA-3816-4149-8D52-31BE88914015}"/>
              </a:ext>
            </a:extLst>
          </p:cNvPr>
          <p:cNvSpPr txBox="1"/>
          <p:nvPr/>
        </p:nvSpPr>
        <p:spPr>
          <a:xfrm>
            <a:off x="1406676" y="3714133"/>
            <a:ext cx="10702244" cy="2858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1: </a:t>
            </a:r>
          </a:p>
          <a:p>
            <a:pPr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HIỂU CÁCH KẾT BÀI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850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 rot="6481">
            <a:off x="740415" y="2792166"/>
            <a:ext cx="11528041" cy="0"/>
          </a:xfrm>
          <a:prstGeom prst="line">
            <a:avLst/>
          </a:prstGeom>
          <a:ln w="38100" cap="flat">
            <a:solidFill>
              <a:srgbClr val="143C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vi-VN" dirty="0"/>
          </a:p>
        </p:txBody>
      </p:sp>
      <p:sp>
        <p:nvSpPr>
          <p:cNvPr id="5" name="Freeform 5"/>
          <p:cNvSpPr/>
          <p:nvPr/>
        </p:nvSpPr>
        <p:spPr>
          <a:xfrm>
            <a:off x="14554200" y="3695700"/>
            <a:ext cx="3292324" cy="6269442"/>
          </a:xfrm>
          <a:custGeom>
            <a:avLst/>
            <a:gdLst/>
            <a:ahLst/>
            <a:cxnLst/>
            <a:rect l="l" t="t" r="r" b="b"/>
            <a:pathLst>
              <a:path w="3445739" h="7461245">
                <a:moveTo>
                  <a:pt x="0" y="0"/>
                </a:moveTo>
                <a:lnTo>
                  <a:pt x="3445738" y="0"/>
                </a:lnTo>
                <a:lnTo>
                  <a:pt x="3445738" y="7461246"/>
                </a:lnTo>
                <a:lnTo>
                  <a:pt x="0" y="74612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17">
            <a:extLst>
              <a:ext uri="{FF2B5EF4-FFF2-40B4-BE49-F238E27FC236}">
                <a16:creationId xmlns="" xmlns:a16="http://schemas.microsoft.com/office/drawing/2014/main" id="{460236CA-3816-4149-8D52-31BE88914015}"/>
              </a:ext>
            </a:extLst>
          </p:cNvPr>
          <p:cNvSpPr txBox="1"/>
          <p:nvPr/>
        </p:nvSpPr>
        <p:spPr>
          <a:xfrm>
            <a:off x="740426" y="1714500"/>
            <a:ext cx="11709834" cy="890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vi-VN" sz="44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vi-VN" sz="4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4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vi-VN" sz="44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vi-VN" sz="4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vi-VN" sz="4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4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4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vi-VN" sz="4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vi-VN" sz="4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4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vi-VN" sz="4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AA44E6B-2308-4C53-84B0-8A9C16AD34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9" t="78675" r="8137"/>
          <a:stretch/>
        </p:blipFill>
        <p:spPr>
          <a:xfrm>
            <a:off x="304800" y="3970820"/>
            <a:ext cx="13799204" cy="38947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7909244" y="4686300"/>
            <a:ext cx="9547337" cy="4065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Em </a:t>
            </a:r>
            <a:r>
              <a:rPr lang="vi-VN" sz="36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hãy</a:t>
            </a:r>
            <a:r>
              <a:rPr lang="vi-VN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đọc</a:t>
            </a:r>
            <a:r>
              <a:rPr lang="vi-VN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bài</a:t>
            </a:r>
            <a:r>
              <a:rPr lang="vi-VN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văn </a:t>
            </a:r>
            <a:r>
              <a:rPr lang="vi-VN" sz="36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Sầu</a:t>
            </a:r>
            <a:r>
              <a:rPr lang="vi-VN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riêng trong SGK </a:t>
            </a:r>
            <a:r>
              <a:rPr lang="vi-VN" sz="36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và</a:t>
            </a:r>
            <a:r>
              <a:rPr lang="vi-VN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trả</a:t>
            </a:r>
            <a:r>
              <a:rPr lang="vi-VN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lời</a:t>
            </a:r>
            <a:r>
              <a:rPr lang="vi-VN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câu </a:t>
            </a:r>
            <a:r>
              <a:rPr lang="vi-VN" sz="36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hỏi</a:t>
            </a:r>
            <a:r>
              <a:rPr lang="vi-VN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Nội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dung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và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số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câu trong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đoạn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kết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của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bài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văn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dưới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đây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có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gì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khác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đoạn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kết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của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bài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văn Cây si (trang 35)?</a:t>
            </a:r>
            <a:endParaRPr lang="en-US" sz="3600" dirty="0">
              <a:solidFill>
                <a:srgbClr val="143C3C"/>
              </a:solidFill>
            </a:endParaRPr>
          </a:p>
        </p:txBody>
      </p:sp>
      <p:sp>
        <p:nvSpPr>
          <p:cNvPr id="6" name="AutoShape 6"/>
          <p:cNvSpPr/>
          <p:nvPr/>
        </p:nvSpPr>
        <p:spPr>
          <a:xfrm rot="6858">
            <a:off x="7266664" y="2855932"/>
            <a:ext cx="9547356" cy="0"/>
          </a:xfrm>
          <a:prstGeom prst="line">
            <a:avLst/>
          </a:prstGeom>
          <a:ln w="38100" cap="flat">
            <a:solidFill>
              <a:srgbClr val="143C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11">
            <a:extLst>
              <a:ext uri="{FF2B5EF4-FFF2-40B4-BE49-F238E27FC236}">
                <a16:creationId xmlns="" xmlns:a16="http://schemas.microsoft.com/office/drawing/2014/main" id="{1A46FF0E-ED64-4A06-8203-B0A018E4F0D9}"/>
              </a:ext>
            </a:extLst>
          </p:cNvPr>
          <p:cNvSpPr txBox="1"/>
          <p:nvPr/>
        </p:nvSpPr>
        <p:spPr>
          <a:xfrm>
            <a:off x="8650012" y="1807798"/>
            <a:ext cx="6780581" cy="9480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</a:pPr>
            <a:r>
              <a:rPr lang="vi-VN" sz="4800" b="1" u="none" spc="104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</a:t>
            </a:r>
          </a:p>
        </p:txBody>
      </p:sp>
      <p:pic>
        <p:nvPicPr>
          <p:cNvPr id="8" name="Picture 14">
            <a:extLst>
              <a:ext uri="{FF2B5EF4-FFF2-40B4-BE49-F238E27FC236}">
                <a16:creationId xmlns="" xmlns:a16="http://schemas.microsoft.com/office/drawing/2014/main" id="{C2FCB66C-F112-4D2A-A1B9-B6A1389113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6800" y="1978921"/>
            <a:ext cx="4538289" cy="8308079"/>
          </a:xfrm>
          <a:prstGeom prst="rect">
            <a:avLst/>
          </a:prstGeom>
        </p:spPr>
      </p:pic>
      <p:pic>
        <p:nvPicPr>
          <p:cNvPr id="9" name="Picture 19">
            <a:extLst>
              <a:ext uri="{FF2B5EF4-FFF2-40B4-BE49-F238E27FC236}">
                <a16:creationId xmlns="" xmlns:a16="http://schemas.microsoft.com/office/drawing/2014/main" id="{4D3AD9AC-0D97-4B54-80E4-88372924AC5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540951" y="2973115"/>
            <a:ext cx="1841050" cy="184105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2"/>
          <p:cNvSpPr txBox="1"/>
          <p:nvPr/>
        </p:nvSpPr>
        <p:spPr>
          <a:xfrm>
            <a:off x="6438820" y="1279826"/>
            <a:ext cx="4257587" cy="1067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vi-VN" sz="4400" b="1" dirty="0">
                <a:solidFill>
                  <a:srgbClr val="C00000"/>
                </a:solidFill>
              </a:rPr>
              <a:t>TRẢ LỜI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24" name="AutoShape 24"/>
          <p:cNvSpPr/>
          <p:nvPr/>
        </p:nvSpPr>
        <p:spPr>
          <a:xfrm rot="4685">
            <a:off x="2058978" y="2549266"/>
            <a:ext cx="13978014" cy="0"/>
          </a:xfrm>
          <a:prstGeom prst="line">
            <a:avLst/>
          </a:prstGeom>
          <a:ln w="38100" cap="flat">
            <a:solidFill>
              <a:srgbClr val="143C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B5237A44-4D91-4D82-B136-0E6B2FF4710D}"/>
              </a:ext>
            </a:extLst>
          </p:cNvPr>
          <p:cNvSpPr txBox="1"/>
          <p:nvPr/>
        </p:nvSpPr>
        <p:spPr>
          <a:xfrm>
            <a:off x="1447800" y="2959510"/>
            <a:ext cx="6671733" cy="331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vi-VN" sz="3600" dirty="0" err="1">
                <a:effectLst/>
                <a:ea typeface="Calibri" panose="020F0502020204030204" pitchFamily="34" charset="0"/>
              </a:rPr>
              <a:t>Đoạn</a:t>
            </a:r>
            <a:r>
              <a:rPr lang="vi-VN" sz="3600" dirty="0"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kết</a:t>
            </a:r>
            <a:r>
              <a:rPr lang="vi-VN" sz="3600" dirty="0"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của</a:t>
            </a:r>
            <a:r>
              <a:rPr lang="vi-VN" sz="3600" dirty="0"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bài</a:t>
            </a:r>
            <a:r>
              <a:rPr lang="vi-VN" sz="3600" dirty="0">
                <a:effectLst/>
                <a:ea typeface="Calibri" panose="020F0502020204030204" pitchFamily="34" charset="0"/>
              </a:rPr>
              <a:t> văn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Sầu</a:t>
            </a:r>
            <a:r>
              <a:rPr lang="vi-VN" sz="3600" dirty="0">
                <a:effectLst/>
                <a:ea typeface="Calibri" panose="020F0502020204030204" pitchFamily="34" charset="0"/>
              </a:rPr>
              <a:t> riêng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có</a:t>
            </a:r>
            <a:r>
              <a:rPr lang="vi-VN" sz="3600" dirty="0"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nhiều</a:t>
            </a:r>
            <a:r>
              <a:rPr lang="vi-VN" sz="3600" dirty="0">
                <a:effectLst/>
                <a:ea typeface="Calibri" panose="020F0502020204030204" pitchFamily="34" charset="0"/>
              </a:rPr>
              <a:t> câu hơn (4 câu), nêu suy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nghĩ</a:t>
            </a:r>
            <a:r>
              <a:rPr lang="vi-VN" sz="3600" dirty="0">
                <a:effectLst/>
                <a:ea typeface="Calibri" panose="020F0502020204030204" pitchFamily="34" charset="0"/>
              </a:rPr>
              <a:t>, liên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tưởng</a:t>
            </a:r>
            <a:r>
              <a:rPr lang="vi-VN" sz="3600" dirty="0">
                <a:effectLst/>
                <a:ea typeface="Calibri" panose="020F0502020204030204" pitchFamily="34" charset="0"/>
              </a:rPr>
              <a:t>,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cảm</a:t>
            </a:r>
            <a:r>
              <a:rPr lang="vi-VN" sz="3600" dirty="0"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xúc</a:t>
            </a:r>
            <a:r>
              <a:rPr lang="vi-VN" sz="3600" dirty="0"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của</a:t>
            </a:r>
            <a:r>
              <a:rPr lang="vi-VN" sz="3600" dirty="0"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tác</a:t>
            </a:r>
            <a:r>
              <a:rPr lang="vi-VN" sz="3600" dirty="0"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giả</a:t>
            </a:r>
            <a:r>
              <a:rPr lang="vi-VN" sz="3600" dirty="0">
                <a:effectLst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6D0490EF-C9FE-4929-A1D6-223355159966}"/>
              </a:ext>
            </a:extLst>
          </p:cNvPr>
          <p:cNvSpPr txBox="1"/>
          <p:nvPr/>
        </p:nvSpPr>
        <p:spPr>
          <a:xfrm>
            <a:off x="1447800" y="6743700"/>
            <a:ext cx="6671733" cy="331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vi-VN" sz="3600" dirty="0" err="1">
                <a:effectLst/>
                <a:ea typeface="Calibri" panose="020F0502020204030204" pitchFamily="34" charset="0"/>
              </a:rPr>
              <a:t>Đoạn</a:t>
            </a:r>
            <a:r>
              <a:rPr lang="vi-VN" sz="3600" dirty="0"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kết</a:t>
            </a:r>
            <a:r>
              <a:rPr lang="vi-VN" sz="3600" dirty="0"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của</a:t>
            </a:r>
            <a:r>
              <a:rPr lang="vi-VN" sz="3600" dirty="0"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bài</a:t>
            </a:r>
            <a:r>
              <a:rPr lang="vi-VN" sz="3600" dirty="0">
                <a:effectLst/>
                <a:ea typeface="Calibri" panose="020F0502020204030204" pitchFamily="34" charset="0"/>
              </a:rPr>
              <a:t> văn Cây si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chỉ</a:t>
            </a:r>
            <a:r>
              <a:rPr lang="vi-VN" sz="3600" dirty="0"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có</a:t>
            </a:r>
            <a:r>
              <a:rPr lang="vi-VN" sz="3600" dirty="0">
                <a:effectLst/>
                <a:ea typeface="Calibri" panose="020F0502020204030204" pitchFamily="34" charset="0"/>
              </a:rPr>
              <a:t> 1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cầu</a:t>
            </a:r>
            <a:r>
              <a:rPr lang="vi-VN" sz="3600" dirty="0">
                <a:effectLst/>
                <a:ea typeface="Calibri" panose="020F0502020204030204" pitchFamily="34" charset="0"/>
              </a:rPr>
              <a:t> nêu lên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cảm</a:t>
            </a:r>
            <a:r>
              <a:rPr lang="vi-VN" sz="3600" dirty="0"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nghĩ</a:t>
            </a:r>
            <a:r>
              <a:rPr lang="vi-VN" sz="3600" dirty="0">
                <a:effectLst/>
                <a:ea typeface="Calibri" panose="020F0502020204030204" pitchFamily="34" charset="0"/>
              </a:rPr>
              <a:t> (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cảm</a:t>
            </a:r>
            <a:r>
              <a:rPr lang="vi-VN" sz="3600" dirty="0"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xúc</a:t>
            </a:r>
            <a:r>
              <a:rPr lang="vi-VN" sz="3600" dirty="0">
                <a:effectLst/>
                <a:ea typeface="Calibri" panose="020F0502020204030204" pitchFamily="34" charset="0"/>
              </a:rPr>
              <a:t>, suy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nghĩ</a:t>
            </a:r>
            <a:r>
              <a:rPr lang="vi-VN" sz="3600" dirty="0">
                <a:effectLst/>
                <a:ea typeface="Calibri" panose="020F0502020204030204" pitchFamily="34" charset="0"/>
              </a:rPr>
              <a:t>)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của</a:t>
            </a:r>
            <a:r>
              <a:rPr lang="vi-VN" sz="3600" dirty="0"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tác</a:t>
            </a:r>
            <a:r>
              <a:rPr lang="vi-VN" sz="3600" dirty="0"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giả</a:t>
            </a:r>
            <a:r>
              <a:rPr lang="vi-VN" sz="3600" dirty="0">
                <a:effectLst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27" name="Arrow: Right 26">
            <a:extLst>
              <a:ext uri="{FF2B5EF4-FFF2-40B4-BE49-F238E27FC236}">
                <a16:creationId xmlns="" xmlns:a16="http://schemas.microsoft.com/office/drawing/2014/main" id="{945E4116-9BF8-426E-8F65-57CC4F7E5F91}"/>
              </a:ext>
            </a:extLst>
          </p:cNvPr>
          <p:cNvSpPr/>
          <p:nvPr/>
        </p:nvSpPr>
        <p:spPr>
          <a:xfrm>
            <a:off x="8567613" y="3924300"/>
            <a:ext cx="1109787" cy="6096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182A090F-CF3E-490B-B07A-95D1DE7C53BF}"/>
              </a:ext>
            </a:extLst>
          </p:cNvPr>
          <p:cNvSpPr/>
          <p:nvPr/>
        </p:nvSpPr>
        <p:spPr>
          <a:xfrm>
            <a:off x="10566400" y="3695700"/>
            <a:ext cx="7035800" cy="144780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vi-VN" sz="36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36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vi-VN" sz="36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endParaRPr lang="vi-VN" sz="3600" b="1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Arrow: Right 28">
            <a:extLst>
              <a:ext uri="{FF2B5EF4-FFF2-40B4-BE49-F238E27FC236}">
                <a16:creationId xmlns="" xmlns:a16="http://schemas.microsoft.com/office/drawing/2014/main" id="{348CBDE5-6CA8-4671-81A9-0A9D2B41BBBD}"/>
              </a:ext>
            </a:extLst>
          </p:cNvPr>
          <p:cNvSpPr/>
          <p:nvPr/>
        </p:nvSpPr>
        <p:spPr>
          <a:xfrm>
            <a:off x="8697620" y="7787974"/>
            <a:ext cx="1109787" cy="6096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39309E7F-DCEB-402B-ABB1-C7462630DE10}"/>
              </a:ext>
            </a:extLst>
          </p:cNvPr>
          <p:cNvSpPr/>
          <p:nvPr/>
        </p:nvSpPr>
        <p:spPr>
          <a:xfrm>
            <a:off x="10696407" y="7559374"/>
            <a:ext cx="7035800" cy="144780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vi-VN" sz="36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36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không </a:t>
            </a:r>
            <a:r>
              <a:rPr lang="vi-VN" sz="36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vi-VN" sz="36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endParaRPr lang="vi-VN" sz="3600" b="1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8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3410185" y="1412877"/>
            <a:ext cx="3445739" cy="7461245"/>
          </a:xfrm>
          <a:custGeom>
            <a:avLst/>
            <a:gdLst/>
            <a:ahLst/>
            <a:cxnLst/>
            <a:rect l="l" t="t" r="r" b="b"/>
            <a:pathLst>
              <a:path w="3445739" h="7461245">
                <a:moveTo>
                  <a:pt x="0" y="0"/>
                </a:moveTo>
                <a:lnTo>
                  <a:pt x="3445738" y="0"/>
                </a:lnTo>
                <a:lnTo>
                  <a:pt x="3445738" y="7461246"/>
                </a:lnTo>
                <a:lnTo>
                  <a:pt x="0" y="74612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17">
            <a:extLst>
              <a:ext uri="{FF2B5EF4-FFF2-40B4-BE49-F238E27FC236}">
                <a16:creationId xmlns="" xmlns:a16="http://schemas.microsoft.com/office/drawing/2014/main" id="{460236CA-3816-4149-8D52-31BE88914015}"/>
              </a:ext>
            </a:extLst>
          </p:cNvPr>
          <p:cNvSpPr txBox="1"/>
          <p:nvPr/>
        </p:nvSpPr>
        <p:spPr>
          <a:xfrm>
            <a:off x="1406676" y="3714133"/>
            <a:ext cx="10702244" cy="2858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2: </a:t>
            </a:r>
          </a:p>
          <a:p>
            <a:pPr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 ĐOẠN KẾT BÀI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5413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346</Words>
  <Application>Microsoft Office PowerPoint</Application>
  <PresentationFormat>Custom</PresentationFormat>
  <Paragraphs>40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Amasis MT Pro Black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Pastel Yellow Simple Illustrative English Word Choice and Connotations Presentation</dc:title>
  <dc:creator>PC</dc:creator>
  <cp:lastModifiedBy>PC</cp:lastModifiedBy>
  <cp:revision>19</cp:revision>
  <dcterms:created xsi:type="dcterms:W3CDTF">2006-08-16T00:00:00Z</dcterms:created>
  <dcterms:modified xsi:type="dcterms:W3CDTF">2024-10-18T03:20:26Z</dcterms:modified>
  <dc:identifier>DAFqjvhAjr4</dc:identifier>
</cp:coreProperties>
</file>