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31" r:id="rId3"/>
  </p:sldMasterIdLst>
  <p:sldIdLst>
    <p:sldId id="386" r:id="rId4"/>
    <p:sldId id="385" r:id="rId5"/>
    <p:sldId id="300" r:id="rId6"/>
    <p:sldId id="282" r:id="rId7"/>
    <p:sldId id="301" r:id="rId8"/>
    <p:sldId id="283" r:id="rId9"/>
    <p:sldId id="316" r:id="rId10"/>
    <p:sldId id="284" r:id="rId11"/>
    <p:sldId id="320" r:id="rId12"/>
    <p:sldId id="324" r:id="rId13"/>
    <p:sldId id="321" r:id="rId14"/>
    <p:sldId id="302" r:id="rId15"/>
    <p:sldId id="307" r:id="rId16"/>
    <p:sldId id="325" r:id="rId17"/>
    <p:sldId id="311" r:id="rId18"/>
    <p:sldId id="317" r:id="rId19"/>
    <p:sldId id="288" r:id="rId20"/>
    <p:sldId id="303" r:id="rId21"/>
    <p:sldId id="318" r:id="rId22"/>
    <p:sldId id="3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Dũng" initials="tD" lastIdx="2" clrIdx="0">
    <p:extLst>
      <p:ext uri="{19B8F6BF-5375-455C-9EA6-DF929625EA0E}">
        <p15:presenceInfo xmlns:p15="http://schemas.microsoft.com/office/powerpoint/2012/main" userId="0fad8500100d70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00"/>
    <a:srgbClr val="FF00FF"/>
    <a:srgbClr val="FFFFFF"/>
    <a:srgbClr val="EFAB58"/>
    <a:srgbClr val="79C177"/>
    <a:srgbClr val="C6EAFA"/>
    <a:srgbClr val="BFDCEA"/>
    <a:srgbClr val="43C8F5"/>
    <a:srgbClr val="FFD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660"/>
  </p:normalViewPr>
  <p:slideViewPr>
    <p:cSldViewPr snapToGrid="0">
      <p:cViewPr varScale="1">
        <p:scale>
          <a:sx n="73" d="100"/>
          <a:sy n="73" d="100"/>
        </p:scale>
        <p:origin x="45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7273-58B4-401A-981B-412D78FCD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A44015-5607-4DC3-8C1A-1A9E5AC25E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A077C7-37DE-4F3E-B7B3-A2194C08C543}"/>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5" name="Footer Placeholder 4">
            <a:extLst>
              <a:ext uri="{FF2B5EF4-FFF2-40B4-BE49-F238E27FC236}">
                <a16:creationId xmlns:a16="http://schemas.microsoft.com/office/drawing/2014/main" id="{81CB16E5-0154-4662-A939-A7E65D858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68EC6-BB4E-4786-AB1D-B9F377F534B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2713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7B82-E210-424C-9C94-CCB114DD9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0807E-EA17-470E-BB44-72CAB3114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F3737-200C-4D1F-85D5-D6C552886494}"/>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5" name="Footer Placeholder 4">
            <a:extLst>
              <a:ext uri="{FF2B5EF4-FFF2-40B4-BE49-F238E27FC236}">
                <a16:creationId xmlns:a16="http://schemas.microsoft.com/office/drawing/2014/main" id="{9429F6A6-7E2D-427C-9639-8AFE67BDE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FA6F1-3434-4106-A178-ECB89E5B8EE9}"/>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1750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C7CC8-7BB9-4CA3-A2CA-3BC82CDD9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25E65-D3A9-46A6-AA19-9630FDD8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C1318-8F77-4E5B-AD2F-72E237434D44}"/>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5" name="Footer Placeholder 4">
            <a:extLst>
              <a:ext uri="{FF2B5EF4-FFF2-40B4-BE49-F238E27FC236}">
                <a16:creationId xmlns:a16="http://schemas.microsoft.com/office/drawing/2014/main" id="{164F79BB-1FC4-4320-BF05-9514BF7F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95FE2-97AA-4335-8480-96CE533BCB9A}"/>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79317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891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4075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84477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34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25"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26"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64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3416787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237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91440"/>
            <a:ext cx="11613234" cy="6720839"/>
            <a:chOff x="395894" y="121239"/>
            <a:chExt cx="8518865" cy="5157146"/>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21239"/>
              <a:ext cx="8053438" cy="5157146"/>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05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FD47-EDC5-4CB3-AC5E-7200A0272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FBDFD-1970-4310-9E11-D971CA47E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F8625-4EB1-46BA-A476-B41B4F8A4444}"/>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5" name="Footer Placeholder 4">
            <a:extLst>
              <a:ext uri="{FF2B5EF4-FFF2-40B4-BE49-F238E27FC236}">
                <a16:creationId xmlns:a16="http://schemas.microsoft.com/office/drawing/2014/main" id="{230D43EE-B471-4C47-B638-02A8C0305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B935-7CB2-4923-A4EA-ECB25E4BDE55}"/>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416663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2418012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58774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82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3341003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51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767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5371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1302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44212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709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0EE7-33C0-404B-B420-3F25579D7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889683-AF71-42F4-931E-3B908BCFE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4564EE-84F7-41A3-9F4A-A52BBC973FF6}"/>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5" name="Footer Placeholder 4">
            <a:extLst>
              <a:ext uri="{FF2B5EF4-FFF2-40B4-BE49-F238E27FC236}">
                <a16:creationId xmlns:a16="http://schemas.microsoft.com/office/drawing/2014/main" id="{95686044-3370-463D-9BD9-EC36B1EC2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FAB00-2DF2-4209-A5DE-BB9D6058AC5F}"/>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550585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480176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211770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75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849019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663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125980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83396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52417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A46AF-7D0F-4C16-82C1-4DD7208CA46A}"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312948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9A46AF-7D0F-4C16-82C1-4DD7208CA46A}"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0850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4C18-714A-496D-84BE-0614A008F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590FE-78D4-4541-A9A0-6563CC0C7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4DC55C-70D5-4452-8D9C-753DAF2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E3A83C-6A03-4C5C-B1D5-FA3B81A22FEC}"/>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6" name="Footer Placeholder 5">
            <a:extLst>
              <a:ext uri="{FF2B5EF4-FFF2-40B4-BE49-F238E27FC236}">
                <a16:creationId xmlns:a16="http://schemas.microsoft.com/office/drawing/2014/main" id="{058F7D94-B055-421B-92EE-EB1EDC15D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C37E-A72D-4D91-B6F9-E1A0930EAA31}"/>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1674691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9A46AF-7D0F-4C16-82C1-4DD7208CA46A}"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084481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A46AF-7D0F-4C16-82C1-4DD7208CA46A}"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126910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4177583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8ED41-06FB-4F76-9750-4E0B094F978F}" type="slidenum">
              <a:rPr lang="en-US" smtClean="0"/>
              <a:t>‹#›</a:t>
            </a:fld>
            <a:endParaRPr lang="en-US"/>
          </a:p>
        </p:txBody>
      </p:sp>
      <p:sp>
        <p:nvSpPr>
          <p:cNvPr id="5" name="Date Placeholder 4"/>
          <p:cNvSpPr>
            <a:spLocks noGrp="1"/>
          </p:cNvSpPr>
          <p:nvPr>
            <p:ph type="dt" sz="half" idx="10"/>
          </p:nvPr>
        </p:nvSpPr>
        <p:spPr/>
        <p:txBody>
          <a:bodyPr/>
          <a:lstStyle/>
          <a:p>
            <a:fld id="{6A9A46AF-7D0F-4C16-82C1-4DD7208CA46A}" type="datetimeFigureOut">
              <a:rPr lang="en-US" smtClean="0"/>
              <a:t>9/20/2023</a:t>
            </a:fld>
            <a:endParaRPr lang="en-US"/>
          </a:p>
        </p:txBody>
      </p:sp>
    </p:spTree>
    <p:extLst>
      <p:ext uri="{BB962C8B-B14F-4D97-AF65-F5344CB8AC3E}">
        <p14:creationId xmlns:p14="http://schemas.microsoft.com/office/powerpoint/2010/main" val="1508008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768180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07634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1785525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33562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3478565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785364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E51D-27E5-40D2-8BFF-BEAE9E995C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22F96-CD3D-41C2-8791-C9D669431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E3F13-92BF-49E0-8D74-CC18329527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7DACEC-806B-4494-A9AE-FB3CFF22C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91D5E-0BBD-47E6-9ACD-84C0B60A6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9C2D5B-E425-4C37-B8C5-906761F5E083}"/>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8" name="Footer Placeholder 7">
            <a:extLst>
              <a:ext uri="{FF2B5EF4-FFF2-40B4-BE49-F238E27FC236}">
                <a16:creationId xmlns:a16="http://schemas.microsoft.com/office/drawing/2014/main" id="{602FC68D-FAD3-4181-BD93-D4AFEB724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862245-150F-404F-8E04-1A2A58A92D5B}"/>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191991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A46AF-7D0F-4C16-82C1-4DD7208CA46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8ED41-06FB-4F76-9750-4E0B094F978F}" type="slidenum">
              <a:rPr lang="en-US" smtClean="0"/>
              <a:t>‹#›</a:t>
            </a:fld>
            <a:endParaRPr lang="en-US"/>
          </a:p>
        </p:txBody>
      </p:sp>
    </p:spTree>
    <p:extLst>
      <p:ext uri="{BB962C8B-B14F-4D97-AF65-F5344CB8AC3E}">
        <p14:creationId xmlns:p14="http://schemas.microsoft.com/office/powerpoint/2010/main" val="202673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87EC-5572-4C6A-8458-B9E9699F4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5FE5A-82F3-4AD0-953E-43D328CD9287}"/>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4" name="Footer Placeholder 3">
            <a:extLst>
              <a:ext uri="{FF2B5EF4-FFF2-40B4-BE49-F238E27FC236}">
                <a16:creationId xmlns:a16="http://schemas.microsoft.com/office/drawing/2014/main" id="{5653C96D-B0BC-4821-9327-401440FDD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A96CD-2C6A-4D6A-AA43-F5A07769048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82261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E4537-7C2D-4FFE-A10A-ED27D6A104F3}"/>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3" name="Footer Placeholder 2">
            <a:extLst>
              <a:ext uri="{FF2B5EF4-FFF2-40B4-BE49-F238E27FC236}">
                <a16:creationId xmlns:a16="http://schemas.microsoft.com/office/drawing/2014/main" id="{95E1C1DA-93BA-45BE-9031-C8FD2500FC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A56581-2DDA-48A7-BA4F-3D3BC45988AE}"/>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68184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2F2-0EBD-4631-9AB2-460BE5DE6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4480B-F35F-4105-973E-351ACF937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750001-163E-4844-BF6D-2A5372E70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FA2D-95A8-4DD4-A7DE-F7DD14F69170}"/>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6" name="Footer Placeholder 5">
            <a:extLst>
              <a:ext uri="{FF2B5EF4-FFF2-40B4-BE49-F238E27FC236}">
                <a16:creationId xmlns:a16="http://schemas.microsoft.com/office/drawing/2014/main" id="{266EC503-9F31-4718-BC0A-14FBB37A5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91BFA-AFC1-488A-9043-88B5AE2999A7}"/>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422864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7A09-FF80-48BD-A996-751C82D6F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2B0C0-B489-46FB-B063-B8E51A126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AEA24-EDEC-4DD2-9F79-BAD2D14B0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B92D67-314A-4C5A-A712-9B7B461D1A75}"/>
              </a:ext>
            </a:extLst>
          </p:cNvPr>
          <p:cNvSpPr>
            <a:spLocks noGrp="1"/>
          </p:cNvSpPr>
          <p:nvPr>
            <p:ph type="dt" sz="half" idx="10"/>
          </p:nvPr>
        </p:nvSpPr>
        <p:spPr/>
        <p:txBody>
          <a:bodyPr/>
          <a:lstStyle/>
          <a:p>
            <a:fld id="{9A9E324A-2355-473D-94D0-50178A322B06}" type="datetimeFigureOut">
              <a:rPr lang="en-US" smtClean="0"/>
              <a:t>9/20/2023</a:t>
            </a:fld>
            <a:endParaRPr lang="en-US"/>
          </a:p>
        </p:txBody>
      </p:sp>
      <p:sp>
        <p:nvSpPr>
          <p:cNvPr id="6" name="Footer Placeholder 5">
            <a:extLst>
              <a:ext uri="{FF2B5EF4-FFF2-40B4-BE49-F238E27FC236}">
                <a16:creationId xmlns:a16="http://schemas.microsoft.com/office/drawing/2014/main" id="{818E70BD-EB82-4EF2-B8A6-FFDE7269D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F92A6-26AA-41F5-A1D1-496D7713C312}"/>
              </a:ext>
            </a:extLst>
          </p:cNvPr>
          <p:cNvSpPr>
            <a:spLocks noGrp="1"/>
          </p:cNvSpPr>
          <p:nvPr>
            <p:ph type="sldNum" sz="quarter" idx="12"/>
          </p:nvPr>
        </p:nvSpPr>
        <p:spPr/>
        <p:txBody>
          <a:bodyPr/>
          <a:lstStyle/>
          <a:p>
            <a:fld id="{91461730-E35F-4F06-94D2-E23E75B46C3C}" type="slidenum">
              <a:rPr lang="en-US" smtClean="0"/>
              <a:t>‹#›</a:t>
            </a:fld>
            <a:endParaRPr lang="en-US"/>
          </a:p>
        </p:txBody>
      </p:sp>
    </p:spTree>
    <p:extLst>
      <p:ext uri="{BB962C8B-B14F-4D97-AF65-F5344CB8AC3E}">
        <p14:creationId xmlns:p14="http://schemas.microsoft.com/office/powerpoint/2010/main" val="243194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91262-54FB-4901-B746-CCF44B7B5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3B3994-F699-4113-A2D9-115359452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23A41-FA6D-4953-B799-8B5073D24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E324A-2355-473D-94D0-50178A322B06}" type="datetimeFigureOut">
              <a:rPr lang="en-US" smtClean="0"/>
              <a:t>9/20/2023</a:t>
            </a:fld>
            <a:endParaRPr lang="en-US"/>
          </a:p>
        </p:txBody>
      </p:sp>
      <p:sp>
        <p:nvSpPr>
          <p:cNvPr id="5" name="Footer Placeholder 4">
            <a:extLst>
              <a:ext uri="{FF2B5EF4-FFF2-40B4-BE49-F238E27FC236}">
                <a16:creationId xmlns:a16="http://schemas.microsoft.com/office/drawing/2014/main" id="{52A1FD60-E3F7-4EDE-A9A1-0911AF0A0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615D25-CEA6-495B-8564-01D3E2215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61730-E35F-4F06-94D2-E23E75B46C3C}" type="slidenum">
              <a:rPr lang="en-US" smtClean="0"/>
              <a:t>‹#›</a:t>
            </a:fld>
            <a:endParaRPr lang="en-US"/>
          </a:p>
        </p:txBody>
      </p:sp>
    </p:spTree>
    <p:extLst>
      <p:ext uri="{BB962C8B-B14F-4D97-AF65-F5344CB8AC3E}">
        <p14:creationId xmlns:p14="http://schemas.microsoft.com/office/powerpoint/2010/main" val="556781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747830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9E324A-2355-473D-94D0-50178A322B06}" type="datetimeFigureOut">
              <a:rPr lang="en-US" smtClean="0"/>
              <a:t>9/20/2023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1461730-E35F-4F06-94D2-E23E75B46C3C}" type="slidenum">
              <a:rPr lang="en-US" smtClean="0"/>
              <a:t>‹#›</a:t>
            </a:fld>
            <a:endParaRPr lang="en-US"/>
          </a:p>
        </p:txBody>
      </p:sp>
    </p:spTree>
    <p:extLst>
      <p:ext uri="{BB962C8B-B14F-4D97-AF65-F5344CB8AC3E}">
        <p14:creationId xmlns:p14="http://schemas.microsoft.com/office/powerpoint/2010/main" val="3534255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video" Target="https://www.youtube.com/embed/AJ8KlIXBBmA?list=PLkcD0OEnerH4-4ksc_KklBd38AY6r0k7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6" Type="http://schemas.openxmlformats.org/officeDocument/2006/relationships/image" Target="../media/image11.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youtube.com/channel/UC3MIUs0yAXHXolKK5aRb4ug?sub_confirmation=1"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hyperlink" Target="https://www.youtube.com/channel/UC3MIUs0yAXHXolKK5aRb4ug?sub_confirmation=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trống đồ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309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293"/>
          <p:cNvSpPr>
            <a:spLocks noTextEdit="1"/>
          </p:cNvSpPr>
          <p:nvPr/>
        </p:nvSpPr>
        <p:spPr>
          <a:xfrm>
            <a:off x="3515247" y="1319258"/>
            <a:ext cx="5065712" cy="506412"/>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ctr" eaLnBrk="1" hangingPunct="1">
              <a:defRPr/>
            </a:pPr>
            <a:r>
              <a:rPr lang="en-US" sz="24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TRƯỜNG TIỂU HỌC ĐỒNG CẨM</a:t>
            </a:r>
            <a:endParaRPr lang="vi-VN" altLang="en-US" sz="24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p:txBody>
      </p:sp>
      <p:sp>
        <p:nvSpPr>
          <p:cNvPr id="10" name="WordArt 4"/>
          <p:cNvSpPr>
            <a:spLocks noTextEdit="1"/>
          </p:cNvSpPr>
          <p:nvPr/>
        </p:nvSpPr>
        <p:spPr>
          <a:xfrm>
            <a:off x="3515247" y="2870609"/>
            <a:ext cx="5439705" cy="835025"/>
          </a:xfrm>
          <a:prstGeom prst="rect">
            <a:avLst/>
          </a:prstGeom>
        </p:spPr>
        <p:txBody>
          <a:bodyPr wrap="none" fromWordArt="1">
            <a:prstTxWarp prst="textPlain">
              <a:avLst>
                <a:gd name="adj" fmla="val 50000"/>
              </a:avLst>
            </a:prstTxWarp>
            <a:normAutofit/>
            <a:scene3d>
              <a:camera prst="orthographicFront"/>
              <a:lightRig rig="threePt" dir="t"/>
            </a:scene3d>
          </a:bodyPr>
          <a:lstStyle/>
          <a:p>
            <a:pPr eaLnBrk="1" hangingPunct="1">
              <a:defRPr/>
            </a:pPr>
            <a:r>
              <a:rPr lang="en-US" sz="2700" b="1" smtClean="0">
                <a:solidFill>
                  <a:srgbClr val="0000FF"/>
                </a:solidFill>
                <a:latin typeface="Arial" panose="020B0604020202020204" pitchFamily="34" charset="0"/>
                <a:ea typeface="Times New Roman" panose="02020603050405020304" pitchFamily="18" charset="0"/>
              </a:rPr>
              <a:t>TIẾNG VIỆT- 3E</a:t>
            </a:r>
            <a:endParaRPr lang="en-US" sz="2700" b="1" dirty="0">
              <a:solidFill>
                <a:srgbClr val="0000FF"/>
              </a:solidFill>
              <a:latin typeface="Arial" panose="020B0604020202020204" pitchFamily="34" charset="0"/>
              <a:ea typeface="Times New Roman" panose="02020603050405020304" pitchFamily="18" charset="0"/>
            </a:endParaRPr>
          </a:p>
        </p:txBody>
      </p:sp>
      <p:sp>
        <p:nvSpPr>
          <p:cNvPr id="11" name="Text Box 3"/>
          <p:cNvSpPr txBox="1">
            <a:spLocks noChangeArrowheads="1"/>
          </p:cNvSpPr>
          <p:nvPr/>
        </p:nvSpPr>
        <p:spPr bwMode="auto">
          <a:xfrm>
            <a:off x="2562497" y="4488635"/>
            <a:ext cx="770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GIÁO VIÊN DẠY: NGUYỄN THỊ THƯỜNG</a:t>
            </a:r>
          </a:p>
        </p:txBody>
      </p:sp>
    </p:spTree>
    <p:extLst>
      <p:ext uri="{BB962C8B-B14F-4D97-AF65-F5344CB8AC3E}">
        <p14:creationId xmlns:p14="http://schemas.microsoft.com/office/powerpoint/2010/main" val="151500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2729325" y="67453"/>
            <a:ext cx="5948854" cy="1202893"/>
          </a:xfrm>
          <a:prstGeom prst="rect">
            <a:avLst/>
          </a:prstGeom>
          <a:noFill/>
        </p:spPr>
        <p:txBody>
          <a:bodyPr wrap="square">
            <a:spAutoFit/>
          </a:bodyPr>
          <a:lstStyle/>
          <a:p>
            <a:pPr algn="ctr">
              <a:spcAft>
                <a:spcPts val="500"/>
              </a:spcAft>
            </a:pPr>
            <a:r>
              <a:rPr lang="en-US" sz="4000" b="0" i="0" u="none" strike="noStrike">
                <a:solidFill>
                  <a:srgbClr val="FF0000"/>
                </a:solidFill>
                <a:effectLst/>
                <a:latin typeface="Arial" panose="020B0604020202020204" pitchFamily="34" charset="0"/>
              </a:rPr>
              <a:t>VỀ THĂM QUÊ </a:t>
            </a:r>
          </a:p>
          <a:p>
            <a:pPr algn="ctr">
              <a:spcAft>
                <a:spcPts val="500"/>
              </a:spcAft>
            </a:pPr>
            <a:r>
              <a:rPr lang="vi-VN" sz="2800" b="0" i="0" u="none" strike="noStrike">
                <a:solidFill>
                  <a:srgbClr val="727500"/>
                </a:solidFill>
                <a:effectLst/>
                <a:latin typeface="Arial" panose="020B0604020202020204" pitchFamily="34" charset="0"/>
              </a:rPr>
              <a:t>(Trích)</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2" name="TextBox 11">
            <a:extLst>
              <a:ext uri="{FF2B5EF4-FFF2-40B4-BE49-F238E27FC236}">
                <a16:creationId xmlns:a16="http://schemas.microsoft.com/office/drawing/2014/main" id="{D576B3CE-3DD1-693D-86F0-D15F69BB2DAA}"/>
              </a:ext>
            </a:extLst>
          </p:cNvPr>
          <p:cNvSpPr txBox="1"/>
          <p:nvPr/>
        </p:nvSpPr>
        <p:spPr>
          <a:xfrm>
            <a:off x="608974" y="1196726"/>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Nghỉ hè em thích nhất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theo mẹ về quê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em cũng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ừng gh</a:t>
            </a:r>
            <a:r>
              <a:rPr lang="en-US" sz="2800">
                <a:solidFill>
                  <a:prstClr val="black"/>
                </a:solidFill>
                <a:latin typeface="Arial" panose="020B0604020202020204" pitchFamily="34" charset="0"/>
              </a:rPr>
              <a:t>ê</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thấy em vào ngõ.</a:t>
            </a:r>
          </a:p>
        </p:txBody>
      </p:sp>
      <p:sp>
        <p:nvSpPr>
          <p:cNvPr id="13" name="TextBox 12">
            <a:extLst>
              <a:ext uri="{FF2B5EF4-FFF2-40B4-BE49-F238E27FC236}">
                <a16:creationId xmlns:a16="http://schemas.microsoft.com/office/drawing/2014/main" id="{2AA68C8C-CCB7-7D0C-B17D-10798ADFC580}"/>
              </a:ext>
            </a:extLst>
          </p:cNvPr>
          <p:cNvSpPr txBox="1"/>
          <p:nvPr/>
        </p:nvSpPr>
        <p:spPr>
          <a:xfrm>
            <a:off x="608974" y="3442252"/>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Mảnh vườn quê bé nhỏ </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Bao nhiêu là thứ cây </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 mỗi năm mỗi g</a:t>
            </a:r>
            <a:r>
              <a:rPr kumimoji="0" 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ầ</a:t>
            </a: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y </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Chắc bà luôn vất vả.</a:t>
            </a:r>
          </a:p>
        </p:txBody>
      </p:sp>
      <p:sp>
        <p:nvSpPr>
          <p:cNvPr id="14" name="TextBox 13">
            <a:extLst>
              <a:ext uri="{FF2B5EF4-FFF2-40B4-BE49-F238E27FC236}">
                <a16:creationId xmlns:a16="http://schemas.microsoft.com/office/drawing/2014/main" id="{21D4E2BC-9C63-C801-BB2B-D1E6309D764E}"/>
              </a:ext>
            </a:extLst>
          </p:cNvPr>
          <p:cNvSpPr txBox="1"/>
          <p:nvPr/>
        </p:nvSpPr>
        <p:spPr>
          <a:xfrm>
            <a:off x="6175201" y="1187521"/>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FF00FF"/>
                </a:solidFill>
                <a:effectLst/>
                <a:uLnTx/>
                <a:uFillTx/>
                <a:latin typeface="Arial" panose="020B0604020202020204" pitchFamily="34" charset="0"/>
                <a:ea typeface="+mn-ea"/>
                <a:cs typeface="+mn-cs"/>
              </a:rPr>
              <a:t>Vườn bà có nhiều quả</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FF00FF"/>
                </a:solidFill>
                <a:effectLst/>
                <a:uLnTx/>
                <a:uFillTx/>
                <a:latin typeface="Arial" panose="020B0604020202020204" pitchFamily="34" charset="0"/>
                <a:ea typeface="+mn-ea"/>
                <a:cs typeface="+mn-cs"/>
              </a:rPr>
              <a:t>Chẳng mấy lúc bà ăn </a:t>
            </a:r>
            <a:endParaRPr kumimoji="0" lang="en-US" sz="2800" b="0" i="0" u="none" strike="noStrike" kern="1200" cap="none" spc="0" normalizeH="0" baseline="0" noProof="0">
              <a:ln>
                <a:noFill/>
              </a:ln>
              <a:solidFill>
                <a:srgbClr val="FF00FF"/>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srgbClr val="FF00FF"/>
                </a:solidFill>
                <a:effectLst/>
                <a:uLnTx/>
                <a:uFillTx/>
                <a:latin typeface="Arial" panose="020B0604020202020204" pitchFamily="34" charset="0"/>
                <a:ea typeface="+mn-ea"/>
                <a:cs typeface="+mn-cs"/>
              </a:rPr>
              <a:t>Bà bảo thích để dành </a:t>
            </a:r>
            <a:endParaRPr kumimoji="0" lang="en-US" sz="2800" b="0" i="0" u="none" strike="noStrike" kern="1200" cap="none" spc="0" normalizeH="0" baseline="0" noProof="0">
              <a:ln>
                <a:noFill/>
              </a:ln>
              <a:solidFill>
                <a:srgbClr val="FF00FF"/>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srgbClr val="FF00FF"/>
                </a:solidFill>
                <a:effectLst/>
                <a:uLnTx/>
                <a:uFillTx/>
                <a:latin typeface="Arial" panose="020B0604020202020204" pitchFamily="34" charset="0"/>
                <a:ea typeface="+mn-ea"/>
                <a:cs typeface="+mn-cs"/>
              </a:rPr>
              <a:t>Cho cháu về ra hái.</a:t>
            </a:r>
          </a:p>
        </p:txBody>
      </p:sp>
      <p:sp>
        <p:nvSpPr>
          <p:cNvPr id="15" name="TextBox 14">
            <a:extLst>
              <a:ext uri="{FF2B5EF4-FFF2-40B4-BE49-F238E27FC236}">
                <a16:creationId xmlns:a16="http://schemas.microsoft.com/office/drawing/2014/main" id="{8F098DA5-9632-57A9-9186-42BCF22CED80}"/>
              </a:ext>
            </a:extLst>
          </p:cNvPr>
          <p:cNvSpPr txBox="1"/>
          <p:nvPr/>
        </p:nvSpPr>
        <p:spPr>
          <a:xfrm>
            <a:off x="6096000" y="3425523"/>
            <a:ext cx="4691270" cy="33650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00CC00"/>
                </a:solidFill>
                <a:effectLst/>
                <a:uLnTx/>
                <a:uFillTx/>
                <a:latin typeface="Arial" panose="020B0604020202020204" pitchFamily="34" charset="0"/>
                <a:ea typeface="+mn-ea"/>
                <a:cs typeface="+mn-cs"/>
              </a:rPr>
              <a:t>Em mồ hôi nhễ nhại </a:t>
            </a:r>
            <a:endParaRPr kumimoji="0" lang="en-US" sz="2800" b="0" i="0" u="none" strike="noStrike" kern="1200" cap="none" spc="0" normalizeH="0" baseline="0" noProof="0">
              <a:ln>
                <a:noFill/>
              </a:ln>
              <a:solidFill>
                <a:srgbClr val="00CC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00CC00"/>
                </a:solidFill>
                <a:effectLst/>
                <a:uLnTx/>
                <a:uFillTx/>
                <a:latin typeface="Arial" panose="020B0604020202020204" pitchFamily="34" charset="0"/>
                <a:ea typeface="+mn-ea"/>
                <a:cs typeface="+mn-cs"/>
              </a:rPr>
              <a:t>Bà theo quạt liền tay. </a:t>
            </a:r>
            <a:endParaRPr kumimoji="0" lang="en-US" sz="2800" b="0" i="0" u="none" strike="noStrike" kern="1200" cap="none" spc="0" normalizeH="0" baseline="0" noProof="0">
              <a:ln>
                <a:noFill/>
              </a:ln>
              <a:solidFill>
                <a:srgbClr val="00CC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00CC00"/>
                </a:solidFill>
                <a:effectLst/>
                <a:uLnTx/>
                <a:uFillTx/>
                <a:latin typeface="Arial" panose="020B0604020202020204" pitchFamily="34" charset="0"/>
                <a:ea typeface="+mn-ea"/>
                <a:cs typeface="+mn-cs"/>
              </a:rPr>
              <a:t>Từ tay bà gió đến </a:t>
            </a:r>
            <a:endParaRPr kumimoji="0" lang="en-US" sz="2800" b="0" i="0" u="none" strike="noStrike" kern="1200" cap="none" spc="0" normalizeH="0" baseline="0" noProof="0">
              <a:ln>
                <a:noFill/>
              </a:ln>
              <a:solidFill>
                <a:srgbClr val="00CC00"/>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00CC00"/>
                </a:solidFill>
                <a:effectLst/>
                <a:uLnTx/>
                <a:uFillTx/>
                <a:latin typeface="Arial" panose="020B0604020202020204" pitchFamily="34" charset="0"/>
                <a:ea typeface="+mn-ea"/>
                <a:cs typeface="+mn-cs"/>
              </a:rPr>
              <a:t>Thơm bao hương quả vườn Thoáng nghe bà kể chuyện Gió th</a:t>
            </a:r>
            <a:r>
              <a:rPr lang="en-US" sz="2800">
                <a:solidFill>
                  <a:srgbClr val="00CC00"/>
                </a:solidFill>
                <a:latin typeface="Arial" panose="020B0604020202020204" pitchFamily="34" charset="0"/>
              </a:rPr>
              <a:t>ơ</a:t>
            </a:r>
            <a:r>
              <a:rPr kumimoji="0" lang="vi-VN" sz="2800" b="0" i="0" u="none" strike="noStrike" kern="1200" cap="none" spc="0" normalizeH="0" baseline="0" noProof="0">
                <a:ln>
                  <a:noFill/>
                </a:ln>
                <a:solidFill>
                  <a:srgbClr val="00CC00"/>
                </a:solidFill>
                <a:effectLst/>
                <a:uLnTx/>
                <a:uFillTx/>
                <a:latin typeface="Arial" panose="020B0604020202020204" pitchFamily="34" charset="0"/>
                <a:ea typeface="+mn-ea"/>
                <a:cs typeface="+mn-cs"/>
              </a:rPr>
              <a:t>m say chập chờn.</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(Xuân Hoài)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Hexagon 20">
            <a:extLst>
              <a:ext uri="{FF2B5EF4-FFF2-40B4-BE49-F238E27FC236}">
                <a16:creationId xmlns:a16="http://schemas.microsoft.com/office/drawing/2014/main" id="{04ACAE2F-4A75-8938-03AB-5268390FB9A7}"/>
              </a:ext>
            </a:extLst>
          </p:cNvPr>
          <p:cNvSpPr/>
          <p:nvPr/>
        </p:nvSpPr>
        <p:spPr>
          <a:xfrm>
            <a:off x="210189" y="1223230"/>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1</a:t>
            </a:r>
          </a:p>
        </p:txBody>
      </p:sp>
      <p:sp>
        <p:nvSpPr>
          <p:cNvPr id="22" name="Hexagon 21">
            <a:extLst>
              <a:ext uri="{FF2B5EF4-FFF2-40B4-BE49-F238E27FC236}">
                <a16:creationId xmlns:a16="http://schemas.microsoft.com/office/drawing/2014/main" id="{A24CFE04-CD9C-FB49-AEBD-596094A21218}"/>
              </a:ext>
            </a:extLst>
          </p:cNvPr>
          <p:cNvSpPr/>
          <p:nvPr/>
        </p:nvSpPr>
        <p:spPr>
          <a:xfrm>
            <a:off x="201985" y="3505035"/>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2</a:t>
            </a:r>
          </a:p>
        </p:txBody>
      </p:sp>
      <p:sp>
        <p:nvSpPr>
          <p:cNvPr id="23" name="Hexagon 22">
            <a:extLst>
              <a:ext uri="{FF2B5EF4-FFF2-40B4-BE49-F238E27FC236}">
                <a16:creationId xmlns:a16="http://schemas.microsoft.com/office/drawing/2014/main" id="{0725283C-3645-6504-E2AF-24E294F694FD}"/>
              </a:ext>
            </a:extLst>
          </p:cNvPr>
          <p:cNvSpPr/>
          <p:nvPr/>
        </p:nvSpPr>
        <p:spPr>
          <a:xfrm>
            <a:off x="5605741" y="1270346"/>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3</a:t>
            </a:r>
          </a:p>
        </p:txBody>
      </p:sp>
      <p:sp>
        <p:nvSpPr>
          <p:cNvPr id="24" name="Hexagon 23">
            <a:extLst>
              <a:ext uri="{FF2B5EF4-FFF2-40B4-BE49-F238E27FC236}">
                <a16:creationId xmlns:a16="http://schemas.microsoft.com/office/drawing/2014/main" id="{702D8528-F580-9CBA-D0C1-32376E0D2F57}"/>
              </a:ext>
            </a:extLst>
          </p:cNvPr>
          <p:cNvSpPr/>
          <p:nvPr/>
        </p:nvSpPr>
        <p:spPr>
          <a:xfrm>
            <a:off x="5605741" y="3490732"/>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4</a:t>
            </a:r>
          </a:p>
        </p:txBody>
      </p:sp>
    </p:spTree>
    <p:extLst>
      <p:ext uri="{BB962C8B-B14F-4D97-AF65-F5344CB8AC3E}">
        <p14:creationId xmlns:p14="http://schemas.microsoft.com/office/powerpoint/2010/main" val="160957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2729325" y="67453"/>
            <a:ext cx="5948854" cy="1202893"/>
          </a:xfrm>
          <a:prstGeom prst="rect">
            <a:avLst/>
          </a:prstGeom>
          <a:noFill/>
        </p:spPr>
        <p:txBody>
          <a:bodyPr wrap="square">
            <a:spAutoFit/>
          </a:bodyPr>
          <a:lstStyle/>
          <a:p>
            <a:pPr algn="ctr">
              <a:spcAft>
                <a:spcPts val="500"/>
              </a:spcAft>
            </a:pPr>
            <a:r>
              <a:rPr lang="en-US" sz="4000" b="0" i="0" u="none" strike="noStrike">
                <a:solidFill>
                  <a:srgbClr val="FF0000"/>
                </a:solidFill>
                <a:effectLst/>
                <a:latin typeface="Arial" panose="020B0604020202020204" pitchFamily="34" charset="0"/>
              </a:rPr>
              <a:t>VỀ THĂM QUÊ </a:t>
            </a:r>
          </a:p>
          <a:p>
            <a:pPr algn="ctr">
              <a:spcAft>
                <a:spcPts val="500"/>
              </a:spcAft>
            </a:pPr>
            <a:r>
              <a:rPr lang="vi-VN" sz="2800" b="0" i="0" u="none" strike="noStrike">
                <a:solidFill>
                  <a:srgbClr val="727500"/>
                </a:solidFill>
                <a:effectLst/>
                <a:latin typeface="Arial" panose="020B0604020202020204" pitchFamily="34" charset="0"/>
              </a:rPr>
              <a:t>(Trích)</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2" name="TextBox 11">
            <a:extLst>
              <a:ext uri="{FF2B5EF4-FFF2-40B4-BE49-F238E27FC236}">
                <a16:creationId xmlns:a16="http://schemas.microsoft.com/office/drawing/2014/main" id="{D576B3CE-3DD1-693D-86F0-D15F69BB2DAA}"/>
              </a:ext>
            </a:extLst>
          </p:cNvPr>
          <p:cNvSpPr txBox="1"/>
          <p:nvPr/>
        </p:nvSpPr>
        <p:spPr>
          <a:xfrm>
            <a:off x="383690" y="1183474"/>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Nghỉ hè em thích nhất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theo mẹ về quê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em cũng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ừng gh</a:t>
            </a:r>
            <a:r>
              <a:rPr lang="en-US" sz="2800">
                <a:solidFill>
                  <a:prstClr val="black"/>
                </a:solidFill>
                <a:latin typeface="Arial" panose="020B0604020202020204" pitchFamily="34" charset="0"/>
              </a:rPr>
              <a:t>ê</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thấy em vào ngõ.</a:t>
            </a:r>
          </a:p>
        </p:txBody>
      </p:sp>
      <p:sp>
        <p:nvSpPr>
          <p:cNvPr id="13" name="TextBox 12">
            <a:extLst>
              <a:ext uri="{FF2B5EF4-FFF2-40B4-BE49-F238E27FC236}">
                <a16:creationId xmlns:a16="http://schemas.microsoft.com/office/drawing/2014/main" id="{2AA68C8C-CCB7-7D0C-B17D-10798ADFC580}"/>
              </a:ext>
            </a:extLst>
          </p:cNvPr>
          <p:cNvSpPr txBox="1"/>
          <p:nvPr/>
        </p:nvSpPr>
        <p:spPr>
          <a:xfrm>
            <a:off x="383690" y="3429000"/>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Mảnh vườn quê bé nhỏ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Bao nhiêu là thứ cây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mỗi năm mỗi 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ầ</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Chắc bà luôn vất vả.</a:t>
            </a:r>
          </a:p>
        </p:txBody>
      </p:sp>
      <p:sp>
        <p:nvSpPr>
          <p:cNvPr id="14" name="TextBox 13">
            <a:extLst>
              <a:ext uri="{FF2B5EF4-FFF2-40B4-BE49-F238E27FC236}">
                <a16:creationId xmlns:a16="http://schemas.microsoft.com/office/drawing/2014/main" id="{21D4E2BC-9C63-C801-BB2B-D1E6309D764E}"/>
              </a:ext>
            </a:extLst>
          </p:cNvPr>
          <p:cNvSpPr txBox="1"/>
          <p:nvPr/>
        </p:nvSpPr>
        <p:spPr>
          <a:xfrm>
            <a:off x="6175201" y="1187521"/>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Vườn bà có nhiều quả</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Chẳng mấy lúc bà ăn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bảo thích để dành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cháu về ra hái.</a:t>
            </a:r>
          </a:p>
        </p:txBody>
      </p:sp>
      <p:sp>
        <p:nvSpPr>
          <p:cNvPr id="15" name="TextBox 14">
            <a:extLst>
              <a:ext uri="{FF2B5EF4-FFF2-40B4-BE49-F238E27FC236}">
                <a16:creationId xmlns:a16="http://schemas.microsoft.com/office/drawing/2014/main" id="{8F098DA5-9632-57A9-9186-42BCF22CED80}"/>
              </a:ext>
            </a:extLst>
          </p:cNvPr>
          <p:cNvSpPr txBox="1"/>
          <p:nvPr/>
        </p:nvSpPr>
        <p:spPr>
          <a:xfrm>
            <a:off x="6096000" y="3425523"/>
            <a:ext cx="4691270" cy="33650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mồ hôi nhễ nhại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theo quạt liền tay.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tay bà gió đến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Thơm bao hương quả vườn Thoáng nghe bà kể chuyện Gió th</a:t>
            </a:r>
            <a:r>
              <a:rPr lang="en-US" sz="2800">
                <a:solidFill>
                  <a:prstClr val="black"/>
                </a:solidFill>
                <a:latin typeface="Arial" panose="020B0604020202020204" pitchFamily="34" charset="0"/>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say chập chờn.</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(Xuân Hoài)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3465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021610" y="1862127"/>
            <a:ext cx="408513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TRẢ LỜI CÂU HỎI</a:t>
            </a:r>
            <a:endParaRPr kumimoji="0" lang="en-US" sz="66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2098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4" name="TextBox 13">
            <a:extLst>
              <a:ext uri="{FF2B5EF4-FFF2-40B4-BE49-F238E27FC236}">
                <a16:creationId xmlns:a16="http://schemas.microsoft.com/office/drawing/2014/main" id="{5A27CD9D-391C-4F09-B765-2E9BCECC573A}"/>
              </a:ext>
            </a:extLst>
          </p:cNvPr>
          <p:cNvSpPr txBox="1"/>
          <p:nvPr/>
        </p:nvSpPr>
        <p:spPr>
          <a:xfrm>
            <a:off x="749300" y="446488"/>
            <a:ext cx="11976100" cy="707886"/>
          </a:xfrm>
          <a:prstGeom prst="rect">
            <a:avLst/>
          </a:prstGeom>
          <a:noFill/>
        </p:spPr>
        <p:txBody>
          <a:bodyPr wrap="square">
            <a:spAutoFit/>
          </a:bodyPr>
          <a:lstStyle/>
          <a:p>
            <a:pPr marL="514350" indent="-514350">
              <a:spcAft>
                <a:spcPts val="500"/>
              </a:spcAft>
              <a:buAutoNum type="arabicPeriod"/>
            </a:pPr>
            <a:r>
              <a:rPr lang="vi-VN" sz="4000" b="0" i="0" u="none" strike="noStrike">
                <a:effectLst/>
                <a:latin typeface="Arial" panose="020B0604020202020204" pitchFamily="34" charset="0"/>
              </a:rPr>
              <a:t>Bạn nhỏ thích nhất điều gì khi nghỉ hè?</a:t>
            </a:r>
            <a:endParaRPr lang="en-US" sz="4000"/>
          </a:p>
        </p:txBody>
      </p:sp>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3" name="TextBox 12">
            <a:extLst>
              <a:ext uri="{FF2B5EF4-FFF2-40B4-BE49-F238E27FC236}">
                <a16:creationId xmlns:a16="http://schemas.microsoft.com/office/drawing/2014/main" id="{6301D398-1B2C-6B80-3DAA-8692C9076DE1}"/>
              </a:ext>
            </a:extLst>
          </p:cNvPr>
          <p:cNvSpPr txBox="1"/>
          <p:nvPr/>
        </p:nvSpPr>
        <p:spPr>
          <a:xfrm>
            <a:off x="749300" y="4401066"/>
            <a:ext cx="11442700" cy="830997"/>
          </a:xfrm>
          <a:prstGeom prst="rect">
            <a:avLst/>
          </a:prstGeom>
          <a:noFill/>
        </p:spPr>
        <p:txBody>
          <a:bodyPr wrap="square">
            <a:spAutoFit/>
          </a:bodyPr>
          <a:lstStyle/>
          <a:p>
            <a:pPr lvl="0">
              <a:spcAft>
                <a:spcPts val="500"/>
              </a:spcAft>
              <a:defRPr/>
            </a:pPr>
            <a:r>
              <a:rPr lang="vi-VN" sz="4000">
                <a:solidFill>
                  <a:srgbClr val="FF0000"/>
                </a:solidFill>
              </a:rPr>
              <a:t>Bạn nhỏ thích nhất </a:t>
            </a:r>
            <a:r>
              <a:rPr lang="en-US" sz="4000">
                <a:solidFill>
                  <a:srgbClr val="FF0000"/>
                </a:solidFill>
              </a:rPr>
              <a:t>là </a:t>
            </a:r>
            <a:r>
              <a:rPr lang="en-US" sz="4400">
                <a:solidFill>
                  <a:srgbClr val="FF0000"/>
                </a:solidFill>
              </a:rPr>
              <a:t>được</a:t>
            </a:r>
            <a:r>
              <a:rPr lang="en-US" sz="4800">
                <a:solidFill>
                  <a:srgbClr val="FF0000"/>
                </a:solidFill>
              </a:rPr>
              <a:t> </a:t>
            </a:r>
            <a:r>
              <a:rPr lang="vi-VN" sz="4000">
                <a:solidFill>
                  <a:srgbClr val="FF0000"/>
                </a:solidFill>
              </a:rPr>
              <a:t>về thăm quê.</a:t>
            </a:r>
            <a:endParaRPr kumimoji="0" lang="en-US" sz="4000" b="0" i="0" u="none" strike="noStrike" kern="1200" cap="none" spc="0" normalizeH="0" baseline="0" noProof="0">
              <a:ln>
                <a:noFill/>
              </a:ln>
              <a:solidFill>
                <a:srgbClr val="FF0000"/>
              </a:solidFill>
              <a:effectLst/>
              <a:uLnTx/>
              <a:uFillTx/>
              <a:latin typeface="Arial" panose="020B0604020202020204" pitchFamily="34" charset="0"/>
            </a:endParaRPr>
          </a:p>
        </p:txBody>
      </p:sp>
      <p:sp>
        <p:nvSpPr>
          <p:cNvPr id="15" name="TextBox 14">
            <a:extLst>
              <a:ext uri="{FF2B5EF4-FFF2-40B4-BE49-F238E27FC236}">
                <a16:creationId xmlns:a16="http://schemas.microsoft.com/office/drawing/2014/main" id="{2F27751D-CB74-4E74-6BB0-218BA2952727}"/>
              </a:ext>
            </a:extLst>
          </p:cNvPr>
          <p:cNvSpPr txBox="1"/>
          <p:nvPr/>
        </p:nvSpPr>
        <p:spPr>
          <a:xfrm>
            <a:off x="447284" y="1535236"/>
            <a:ext cx="5982091" cy="274690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4000" b="0" i="0" u="none" strike="noStrike" kern="1200" cap="none" spc="0" normalizeH="0" baseline="0" noProof="0">
                <a:ln>
                  <a:noFill/>
                </a:ln>
                <a:solidFill>
                  <a:srgbClr val="00CC00"/>
                </a:solidFill>
                <a:effectLst/>
                <a:uLnTx/>
                <a:uFillTx/>
                <a:latin typeface="Arial" panose="020B0604020202020204" pitchFamily="34" charset="0"/>
              </a:rPr>
              <a:t>Nghỉ hè em thích nhất </a:t>
            </a:r>
            <a:endParaRPr kumimoji="0" lang="en-US" sz="4000" b="0" i="0" u="none" strike="noStrike" kern="1200" cap="none" spc="0" normalizeH="0" baseline="0" noProof="0">
              <a:ln>
                <a:noFill/>
              </a:ln>
              <a:solidFill>
                <a:srgbClr val="00CC00"/>
              </a:solidFill>
              <a:effectLst/>
              <a:uLnTx/>
              <a:uFillTx/>
              <a:latin typeface="Arial" panose="020B0604020202020204" pitchFamily="34" charset="0"/>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4000" b="0" i="0" u="none" strike="noStrike" kern="1200" cap="none" spc="0" normalizeH="0" baseline="0" noProof="0">
                <a:ln>
                  <a:noFill/>
                </a:ln>
                <a:solidFill>
                  <a:srgbClr val="00CC00"/>
                </a:solidFill>
                <a:effectLst/>
                <a:uLnTx/>
                <a:uFillTx/>
                <a:latin typeface="Arial" panose="020B0604020202020204" pitchFamily="34" charset="0"/>
              </a:rPr>
              <a:t>Được theo mẹ về quê </a:t>
            </a:r>
            <a:endParaRPr kumimoji="0" lang="en-US" sz="4000" b="0" i="0" u="none" strike="noStrike" kern="1200" cap="none" spc="0" normalizeH="0" baseline="0" noProof="0">
              <a:ln>
                <a:noFill/>
              </a:ln>
              <a:solidFill>
                <a:srgbClr val="00CC00"/>
              </a:solidFill>
              <a:effectLst/>
              <a:uLnTx/>
              <a:uFillTx/>
              <a:latin typeface="Arial" panose="020B0604020202020204" pitchFamily="34" charset="0"/>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4000" b="0" i="0" u="none" strike="noStrike" kern="1200" cap="none" spc="0" normalizeH="0" baseline="0" noProof="0">
                <a:ln>
                  <a:noFill/>
                </a:ln>
                <a:solidFill>
                  <a:srgbClr val="00CC00"/>
                </a:solidFill>
                <a:effectLst/>
                <a:uLnTx/>
                <a:uFillTx/>
                <a:latin typeface="Arial" panose="020B0604020202020204" pitchFamily="34" charset="0"/>
              </a:rPr>
              <a:t>Bà em cũng </a:t>
            </a:r>
            <a:r>
              <a:rPr kumimoji="0" lang="en-US" sz="4000" b="0" i="0" u="none" strike="noStrike" kern="1200" cap="none" spc="0" normalizeH="0" baseline="0" noProof="0">
                <a:ln>
                  <a:noFill/>
                </a:ln>
                <a:solidFill>
                  <a:srgbClr val="00CC00"/>
                </a:solidFill>
                <a:effectLst/>
                <a:uLnTx/>
                <a:uFillTx/>
                <a:latin typeface="Arial" panose="020B0604020202020204" pitchFamily="34" charset="0"/>
              </a:rPr>
              <a:t>m</a:t>
            </a:r>
            <a:r>
              <a:rPr kumimoji="0" lang="vi-VN" sz="4000" b="0" i="0" u="none" strike="noStrike" kern="1200" cap="none" spc="0" normalizeH="0" baseline="0" noProof="0">
                <a:ln>
                  <a:noFill/>
                </a:ln>
                <a:solidFill>
                  <a:srgbClr val="00CC00"/>
                </a:solidFill>
                <a:effectLst/>
                <a:uLnTx/>
                <a:uFillTx/>
                <a:latin typeface="Arial" panose="020B0604020202020204" pitchFamily="34" charset="0"/>
              </a:rPr>
              <a:t>ừng gh</a:t>
            </a:r>
            <a:r>
              <a:rPr lang="en-US" sz="4000">
                <a:solidFill>
                  <a:srgbClr val="00CC00"/>
                </a:solidFill>
                <a:latin typeface="Arial" panose="020B0604020202020204" pitchFamily="34" charset="0"/>
              </a:rPr>
              <a:t>ê</a:t>
            </a:r>
            <a:r>
              <a:rPr kumimoji="0" lang="vi-VN" sz="4000" b="0" i="0" u="none" strike="noStrike" kern="1200" cap="none" spc="0" normalizeH="0" baseline="0" noProof="0">
                <a:ln>
                  <a:noFill/>
                </a:ln>
                <a:solidFill>
                  <a:srgbClr val="00CC00"/>
                </a:solidFill>
                <a:effectLst/>
                <a:uLnTx/>
                <a:uFillTx/>
                <a:latin typeface="Arial" panose="020B0604020202020204" pitchFamily="34" charset="0"/>
              </a:rPr>
              <a:t> </a:t>
            </a:r>
            <a:endParaRPr kumimoji="0" lang="en-US" sz="4000" b="0" i="0" u="none" strike="noStrike" kern="1200" cap="none" spc="0" normalizeH="0" baseline="0" noProof="0">
              <a:ln>
                <a:noFill/>
              </a:ln>
              <a:solidFill>
                <a:srgbClr val="00CC00"/>
              </a:solidFill>
              <a:effectLst/>
              <a:uLnTx/>
              <a:uFillTx/>
              <a:latin typeface="Arial" panose="020B0604020202020204" pitchFamily="34" charset="0"/>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4000" b="0" i="0" u="none" strike="noStrike" kern="1200" cap="none" spc="0" normalizeH="0" baseline="0" noProof="0">
                <a:ln>
                  <a:noFill/>
                </a:ln>
                <a:solidFill>
                  <a:srgbClr val="00CC00"/>
                </a:solidFill>
                <a:effectLst/>
                <a:uLnTx/>
                <a:uFillTx/>
                <a:latin typeface="Arial" panose="020B0604020202020204" pitchFamily="34" charset="0"/>
              </a:rPr>
              <a:t>Khi thấy em vào ngõ.</a:t>
            </a:r>
            <a:endParaRPr kumimoji="0" lang="vi-VN" sz="2800" b="0" i="0" u="none" strike="noStrike" kern="1200" cap="none" spc="0" normalizeH="0" baseline="0" noProof="0">
              <a:ln>
                <a:noFill/>
              </a:ln>
              <a:solidFill>
                <a:srgbClr val="00CC00"/>
              </a:solidFill>
              <a:effectLst/>
              <a:uLnTx/>
              <a:uFillTx/>
              <a:latin typeface="Arial" panose="020B0604020202020204" pitchFamily="34" charset="0"/>
            </a:endParaRPr>
          </a:p>
        </p:txBody>
      </p:sp>
      <p:pic>
        <p:nvPicPr>
          <p:cNvPr id="17" name="Picture 16">
            <a:extLst>
              <a:ext uri="{FF2B5EF4-FFF2-40B4-BE49-F238E27FC236}">
                <a16:creationId xmlns:a16="http://schemas.microsoft.com/office/drawing/2014/main" id="{F5EA415F-B43C-2250-A430-B1247D066055}"/>
              </a:ext>
            </a:extLst>
          </p:cNvPr>
          <p:cNvPicPr>
            <a:picLocks noChangeAspect="1"/>
          </p:cNvPicPr>
          <p:nvPr/>
        </p:nvPicPr>
        <p:blipFill rotWithShape="1">
          <a:blip r:embed="rId6"/>
          <a:srcRect r="1305" b="1497"/>
          <a:stretch/>
        </p:blipFill>
        <p:spPr>
          <a:xfrm>
            <a:off x="5835520" y="1495941"/>
            <a:ext cx="6209335" cy="3019425"/>
          </a:xfrm>
          <a:prstGeom prst="rect">
            <a:avLst/>
          </a:prstGeom>
        </p:spPr>
      </p:pic>
    </p:spTree>
    <p:extLst>
      <p:ext uri="{BB962C8B-B14F-4D97-AF65-F5344CB8AC3E}">
        <p14:creationId xmlns:p14="http://schemas.microsoft.com/office/powerpoint/2010/main" val="13544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6" name="TextBox 15">
            <a:extLst>
              <a:ext uri="{FF2B5EF4-FFF2-40B4-BE49-F238E27FC236}">
                <a16:creationId xmlns:a16="http://schemas.microsoft.com/office/drawing/2014/main" id="{D38A5D44-E82E-498E-B33D-32B2E684E638}"/>
              </a:ext>
            </a:extLst>
          </p:cNvPr>
          <p:cNvSpPr txBox="1"/>
          <p:nvPr/>
        </p:nvSpPr>
        <p:spPr>
          <a:xfrm>
            <a:off x="253458" y="1319847"/>
            <a:ext cx="11442700" cy="1446550"/>
          </a:xfrm>
          <a:prstGeom prst="rect">
            <a:avLst/>
          </a:prstGeom>
          <a:noFill/>
        </p:spPr>
        <p:txBody>
          <a:bodyPr wrap="square">
            <a:spAutoFit/>
          </a:bodyPr>
          <a:lstStyle/>
          <a:p>
            <a:pPr lvl="0">
              <a:spcAft>
                <a:spcPts val="500"/>
              </a:spcAf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rPr>
              <a:t>2. </a:t>
            </a:r>
            <a:r>
              <a:rPr lang="vi-VN" sz="4400">
                <a:solidFill>
                  <a:prstClr val="black"/>
                </a:solidFill>
              </a:rPr>
              <a:t>Những câu thơ sau giúp em hiểu điều gì về bạn nhỏ?</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10" name="TextBox 9">
            <a:extLst>
              <a:ext uri="{FF2B5EF4-FFF2-40B4-BE49-F238E27FC236}">
                <a16:creationId xmlns:a16="http://schemas.microsoft.com/office/drawing/2014/main" id="{38288CC2-8B65-440F-9A2D-3192ABF652F8}"/>
              </a:ext>
            </a:extLst>
          </p:cNvPr>
          <p:cNvSpPr txBox="1"/>
          <p:nvPr/>
        </p:nvSpPr>
        <p:spPr>
          <a:xfrm>
            <a:off x="482600" y="4625910"/>
            <a:ext cx="4562038" cy="2062103"/>
          </a:xfrm>
          <a:prstGeom prst="rect">
            <a:avLst/>
          </a:prstGeom>
          <a:noFill/>
        </p:spPr>
        <p:txBody>
          <a:bodyPr wrap="square">
            <a:spAutoFit/>
          </a:bodyPr>
          <a:lstStyle/>
          <a:p>
            <a:pPr lvl="0" algn="just">
              <a:spcAft>
                <a:spcPts val="500"/>
              </a:spcAft>
              <a:defRPr/>
            </a:pPr>
            <a:r>
              <a:rPr lang="vi-VN" sz="3200">
                <a:solidFill>
                  <a:srgbClr val="FF0000"/>
                </a:solidFill>
              </a:rPr>
              <a:t>+ 2 câu đầu: Bạn nhỏ cảm nhận được niềm vui của bà khi được gặp con cháu.</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2" name="Scroll: Horizontal 1">
            <a:extLst>
              <a:ext uri="{FF2B5EF4-FFF2-40B4-BE49-F238E27FC236}">
                <a16:creationId xmlns:a16="http://schemas.microsoft.com/office/drawing/2014/main" id="{E770553C-7B00-F0FF-E487-C0F8AF4C76B4}"/>
              </a:ext>
            </a:extLst>
          </p:cNvPr>
          <p:cNvSpPr/>
          <p:nvPr/>
        </p:nvSpPr>
        <p:spPr>
          <a:xfrm>
            <a:off x="482600" y="2811718"/>
            <a:ext cx="4293705" cy="1932107"/>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effectLst/>
                <a:latin typeface="Times New Roman" panose="02020603050405020304" pitchFamily="18" charset="0"/>
                <a:ea typeface="Times New Roman" panose="02020603050405020304" pitchFamily="18" charset="0"/>
              </a:rPr>
              <a:t>Bà em cũng mừng ghê</a:t>
            </a:r>
          </a:p>
          <a:p>
            <a:pPr algn="ctr"/>
            <a:r>
              <a:rPr lang="en-US" sz="3200" i="1">
                <a:effectLst/>
                <a:latin typeface="Times New Roman" panose="02020603050405020304" pitchFamily="18" charset="0"/>
                <a:ea typeface="Times New Roman" panose="02020603050405020304" pitchFamily="18" charset="0"/>
              </a:rPr>
              <a:t>Khi thấy em vào ngõ.</a:t>
            </a:r>
            <a:endParaRPr lang="en-US" sz="3200"/>
          </a:p>
        </p:txBody>
      </p:sp>
      <p:sp>
        <p:nvSpPr>
          <p:cNvPr id="9" name="Scroll: Horizontal 8">
            <a:extLst>
              <a:ext uri="{FF2B5EF4-FFF2-40B4-BE49-F238E27FC236}">
                <a16:creationId xmlns:a16="http://schemas.microsoft.com/office/drawing/2014/main" id="{27946D02-67CF-AB05-672F-778EE898900B}"/>
              </a:ext>
            </a:extLst>
          </p:cNvPr>
          <p:cNvSpPr/>
          <p:nvPr/>
        </p:nvSpPr>
        <p:spPr>
          <a:xfrm>
            <a:off x="6041483" y="2693803"/>
            <a:ext cx="4402739" cy="1932107"/>
          </a:xfrm>
          <a:prstGeom prst="horizontalScroll">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effectLst/>
                <a:latin typeface="Times New Roman" panose="02020603050405020304" pitchFamily="18" charset="0"/>
                <a:ea typeface="Times New Roman" panose="02020603050405020304" pitchFamily="18" charset="0"/>
              </a:rPr>
              <a:t>Bà mỗi năm </a:t>
            </a:r>
            <a:r>
              <a:rPr lang="en-US" sz="3200" i="1">
                <a:latin typeface="Times New Roman" panose="02020603050405020304" pitchFamily="18" charset="0"/>
                <a:ea typeface="Times New Roman" panose="02020603050405020304" pitchFamily="18" charset="0"/>
              </a:rPr>
              <a:t>mỗi </a:t>
            </a:r>
            <a:r>
              <a:rPr lang="en-US" sz="3200" i="1">
                <a:effectLst/>
                <a:latin typeface="Times New Roman" panose="02020603050405020304" pitchFamily="18" charset="0"/>
                <a:ea typeface="Times New Roman" panose="02020603050405020304" pitchFamily="18" charset="0"/>
              </a:rPr>
              <a:t>gầy</a:t>
            </a:r>
          </a:p>
          <a:p>
            <a:pPr algn="ctr"/>
            <a:r>
              <a:rPr lang="en-US" sz="3200" i="1">
                <a:effectLst/>
                <a:latin typeface="Times New Roman" panose="02020603050405020304" pitchFamily="18" charset="0"/>
                <a:ea typeface="Times New Roman" panose="02020603050405020304" pitchFamily="18" charset="0"/>
              </a:rPr>
              <a:t>Chắc bà luôn vất vả.</a:t>
            </a:r>
            <a:endParaRPr lang="en-US" sz="3200"/>
          </a:p>
        </p:txBody>
      </p:sp>
      <p:sp>
        <p:nvSpPr>
          <p:cNvPr id="12" name="TextBox 11">
            <a:extLst>
              <a:ext uri="{FF2B5EF4-FFF2-40B4-BE49-F238E27FC236}">
                <a16:creationId xmlns:a16="http://schemas.microsoft.com/office/drawing/2014/main" id="{05F9DC0A-4BF7-D76E-BB8E-5D1B67CA8E09}"/>
              </a:ext>
            </a:extLst>
          </p:cNvPr>
          <p:cNvSpPr txBox="1"/>
          <p:nvPr/>
        </p:nvSpPr>
        <p:spPr>
          <a:xfrm>
            <a:off x="6096000" y="4728444"/>
            <a:ext cx="5062330" cy="2062103"/>
          </a:xfrm>
          <a:prstGeom prst="rect">
            <a:avLst/>
          </a:prstGeom>
          <a:noFill/>
        </p:spPr>
        <p:txBody>
          <a:bodyPr wrap="square">
            <a:spAutoFit/>
          </a:bodyPr>
          <a:lstStyle/>
          <a:p>
            <a:pPr lvl="0" algn="just">
              <a:spcAft>
                <a:spcPts val="500"/>
              </a:spcAft>
              <a:defRPr/>
            </a:pPr>
            <a:r>
              <a:rPr lang="vi-VN" sz="3200">
                <a:solidFill>
                  <a:srgbClr val="FF0000"/>
                </a:solidFill>
              </a:rPr>
              <a:t>+ 2 câu sau: Bạn nhỏ quan tâm tới sức khoẻ của bà, nhận ra bà yếu hơn, biết bà vất vả nhiều.</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8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4" name="TextBox 13">
            <a:extLst>
              <a:ext uri="{FF2B5EF4-FFF2-40B4-BE49-F238E27FC236}">
                <a16:creationId xmlns:a16="http://schemas.microsoft.com/office/drawing/2014/main" id="{5A27CD9D-391C-4F09-B765-2E9BCECC573A}"/>
              </a:ext>
            </a:extLst>
          </p:cNvPr>
          <p:cNvSpPr txBox="1"/>
          <p:nvPr/>
        </p:nvSpPr>
        <p:spPr>
          <a:xfrm>
            <a:off x="631825" y="780652"/>
            <a:ext cx="11976100" cy="1077218"/>
          </a:xfrm>
          <a:prstGeom prst="rect">
            <a:avLst/>
          </a:prstGeom>
          <a:noFill/>
        </p:spPr>
        <p:txBody>
          <a:bodyPr wrap="square">
            <a:spAutoFit/>
          </a:bodyPr>
          <a:lstStyle/>
          <a:p>
            <a:pPr>
              <a:spcAft>
                <a:spcPts val="500"/>
              </a:spcAft>
            </a:pPr>
            <a:r>
              <a:rPr lang="en-US" sz="3200"/>
              <a:t>3. </a:t>
            </a:r>
            <a:r>
              <a:rPr lang="vi-VN" sz="3200"/>
              <a:t>Kể những việc làm nói lên tình yêu thương của bà dành cho con cháu.</a:t>
            </a:r>
            <a:endParaRPr lang="en-US" sz="3200"/>
          </a:p>
        </p:txBody>
      </p:sp>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3" name="TextBox 12">
            <a:extLst>
              <a:ext uri="{FF2B5EF4-FFF2-40B4-BE49-F238E27FC236}">
                <a16:creationId xmlns:a16="http://schemas.microsoft.com/office/drawing/2014/main" id="{6301D398-1B2C-6B80-3DAA-8692C9076DE1}"/>
              </a:ext>
            </a:extLst>
          </p:cNvPr>
          <p:cNvSpPr txBox="1"/>
          <p:nvPr/>
        </p:nvSpPr>
        <p:spPr>
          <a:xfrm>
            <a:off x="5629275" y="1837455"/>
            <a:ext cx="6079734" cy="1569660"/>
          </a:xfrm>
          <a:prstGeom prst="rect">
            <a:avLst/>
          </a:prstGeom>
          <a:noFill/>
        </p:spPr>
        <p:txBody>
          <a:bodyPr wrap="square">
            <a:spAutoFit/>
          </a:bodyPr>
          <a:lstStyle/>
          <a:p>
            <a:pPr lvl="0">
              <a:spcAft>
                <a:spcPts val="500"/>
              </a:spcAft>
              <a:defRPr/>
            </a:pPr>
            <a:r>
              <a:rPr lang="vi-VN" sz="3200"/>
              <a:t>Thể hiện bà luôn nghĩ đến con cháu, muốn dành hết cho con cháu.</a:t>
            </a:r>
          </a:p>
        </p:txBody>
      </p:sp>
      <p:sp>
        <p:nvSpPr>
          <p:cNvPr id="6" name="TextBox 5">
            <a:extLst>
              <a:ext uri="{FF2B5EF4-FFF2-40B4-BE49-F238E27FC236}">
                <a16:creationId xmlns:a16="http://schemas.microsoft.com/office/drawing/2014/main" id="{3D21745D-7B4E-3DC1-B9B3-64AFF994AD3C}"/>
              </a:ext>
            </a:extLst>
          </p:cNvPr>
          <p:cNvSpPr txBox="1"/>
          <p:nvPr/>
        </p:nvSpPr>
        <p:spPr>
          <a:xfrm>
            <a:off x="266309" y="4318726"/>
            <a:ext cx="11442700" cy="1077218"/>
          </a:xfrm>
          <a:prstGeom prst="rect">
            <a:avLst/>
          </a:prstGeom>
          <a:noFill/>
        </p:spPr>
        <p:txBody>
          <a:bodyPr wrap="square">
            <a:spAutoFit/>
          </a:bodyPr>
          <a:lstStyle/>
          <a:p>
            <a:pPr lvl="0">
              <a:spcAft>
                <a:spcPts val="500"/>
              </a:spcAft>
              <a:defRPr/>
            </a:pPr>
            <a:r>
              <a:rPr lang="en-US" sz="3200">
                <a:solidFill>
                  <a:srgbClr val="FF00FF"/>
                </a:solidFill>
              </a:rPr>
              <a:t>*</a:t>
            </a:r>
            <a:r>
              <a:rPr lang="vi-VN" sz="3200">
                <a:solidFill>
                  <a:srgbClr val="FF00FF"/>
                </a:solidFill>
              </a:rPr>
              <a:t>Em mồ hôi</a:t>
            </a:r>
            <a:r>
              <a:rPr lang="en-US" sz="3200">
                <a:solidFill>
                  <a:srgbClr val="FF00FF"/>
                </a:solidFill>
              </a:rPr>
              <a:t> nhễ nhại – Bà luôn</a:t>
            </a:r>
            <a:r>
              <a:rPr lang="vi-VN" sz="3200">
                <a:solidFill>
                  <a:srgbClr val="FF00FF"/>
                </a:solidFill>
              </a:rPr>
              <a:t> quạt liền tay: </a:t>
            </a:r>
            <a:r>
              <a:rPr lang="en-US" sz="3200"/>
              <a:t>T</a:t>
            </a:r>
            <a:r>
              <a:rPr lang="vi-VN" sz="3200"/>
              <a:t>hể hiện bà yêu thương cháu, chăm sóc từng li, từng tí.</a:t>
            </a:r>
          </a:p>
        </p:txBody>
      </p:sp>
      <p:sp>
        <p:nvSpPr>
          <p:cNvPr id="8" name="TextBox 7">
            <a:extLst>
              <a:ext uri="{FF2B5EF4-FFF2-40B4-BE49-F238E27FC236}">
                <a16:creationId xmlns:a16="http://schemas.microsoft.com/office/drawing/2014/main" id="{8FE59B7F-E92D-1D37-9C95-86B6EAFCD851}"/>
              </a:ext>
            </a:extLst>
          </p:cNvPr>
          <p:cNvSpPr txBox="1"/>
          <p:nvPr/>
        </p:nvSpPr>
        <p:spPr>
          <a:xfrm>
            <a:off x="180584" y="5506679"/>
            <a:ext cx="11442700" cy="1141338"/>
          </a:xfrm>
          <a:prstGeom prst="rect">
            <a:avLst/>
          </a:prstGeom>
          <a:noFill/>
        </p:spPr>
        <p:txBody>
          <a:bodyPr wrap="square">
            <a:spAutoFit/>
          </a:bodyPr>
          <a:lstStyle/>
          <a:p>
            <a:pPr>
              <a:spcAft>
                <a:spcPts val="500"/>
              </a:spcAft>
              <a:defRPr/>
            </a:pPr>
            <a:r>
              <a:rPr lang="en-US" sz="3200">
                <a:solidFill>
                  <a:srgbClr val="00CC00"/>
                </a:solidFill>
              </a:rPr>
              <a:t>*</a:t>
            </a:r>
            <a:r>
              <a:rPr lang="vi-VN" sz="3200">
                <a:solidFill>
                  <a:srgbClr val="00CC00"/>
                </a:solidFill>
              </a:rPr>
              <a:t>Thoáng nghe bà kể chuyện</a:t>
            </a:r>
            <a:r>
              <a:rPr lang="en-US" sz="3200">
                <a:solidFill>
                  <a:srgbClr val="00CC00"/>
                </a:solidFill>
              </a:rPr>
              <a:t> -</a:t>
            </a:r>
            <a:r>
              <a:rPr lang="vi-VN" sz="3200">
                <a:solidFill>
                  <a:srgbClr val="00CC00"/>
                </a:solidFill>
              </a:rPr>
              <a:t> Gió th</a:t>
            </a:r>
            <a:r>
              <a:rPr lang="en-US" sz="3200">
                <a:solidFill>
                  <a:srgbClr val="00CC00"/>
                </a:solidFill>
                <a:latin typeface="Arial" panose="020B0604020202020204" pitchFamily="34" charset="0"/>
              </a:rPr>
              <a:t>ơ</a:t>
            </a:r>
            <a:r>
              <a:rPr lang="vi-VN" sz="3200">
                <a:solidFill>
                  <a:srgbClr val="00CC00"/>
                </a:solidFill>
              </a:rPr>
              <a:t>m say chập chờn.</a:t>
            </a:r>
          </a:p>
          <a:p>
            <a:pPr lvl="0">
              <a:spcAft>
                <a:spcPts val="500"/>
              </a:spcAft>
              <a:defRPr/>
            </a:pPr>
            <a:r>
              <a:rPr lang="vi-VN" sz="3200"/>
              <a:t>Bà kể chuyện</a:t>
            </a:r>
            <a:r>
              <a:rPr lang="en-US" sz="3200"/>
              <a:t> cho cháu nghe, </a:t>
            </a:r>
            <a:r>
              <a:rPr lang="vi-VN" sz="3200"/>
              <a:t>điều mà các cháu nhỏ thích.</a:t>
            </a:r>
          </a:p>
        </p:txBody>
      </p:sp>
      <p:sp>
        <p:nvSpPr>
          <p:cNvPr id="9" name="TextBox 8">
            <a:extLst>
              <a:ext uri="{FF2B5EF4-FFF2-40B4-BE49-F238E27FC236}">
                <a16:creationId xmlns:a16="http://schemas.microsoft.com/office/drawing/2014/main" id="{73186632-5C55-980C-51A0-48886884AFD9}"/>
              </a:ext>
            </a:extLst>
          </p:cNvPr>
          <p:cNvSpPr txBox="1"/>
          <p:nvPr/>
        </p:nvSpPr>
        <p:spPr>
          <a:xfrm>
            <a:off x="364951" y="1891316"/>
            <a:ext cx="4691270" cy="225446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Vườn bà có nhiều quả</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Chẳng mấy lúc bà ăn </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 bảo thích để dành </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Cho cháu về ra hái.</a:t>
            </a:r>
            <a:endPar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52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4" name="TextBox 13">
            <a:extLst>
              <a:ext uri="{FF2B5EF4-FFF2-40B4-BE49-F238E27FC236}">
                <a16:creationId xmlns:a16="http://schemas.microsoft.com/office/drawing/2014/main" id="{5A27CD9D-391C-4F09-B765-2E9BCECC573A}"/>
              </a:ext>
            </a:extLst>
          </p:cNvPr>
          <p:cNvSpPr txBox="1"/>
          <p:nvPr/>
        </p:nvSpPr>
        <p:spPr>
          <a:xfrm>
            <a:off x="213576" y="1003968"/>
            <a:ext cx="11910115" cy="584775"/>
          </a:xfrm>
          <a:prstGeom prst="rect">
            <a:avLst/>
          </a:prstGeom>
          <a:noFill/>
        </p:spPr>
        <p:txBody>
          <a:bodyPr wrap="square">
            <a:spAutoFit/>
          </a:bodyPr>
          <a:lstStyle/>
          <a:p>
            <a:pPr>
              <a:spcAft>
                <a:spcPts val="500"/>
              </a:spcAft>
            </a:pPr>
            <a:r>
              <a:rPr lang="en-US" sz="3200"/>
              <a:t>4. </a:t>
            </a:r>
            <a:r>
              <a:rPr lang="vi-VN" sz="3200"/>
              <a:t>Theo em, vì sao bạn nhỏ thấy vui thích trong kì nghỉ hè ở quê?</a:t>
            </a:r>
            <a:endParaRPr lang="en-US" sz="3200"/>
          </a:p>
        </p:txBody>
      </p:sp>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3" name="TextBox 12">
            <a:extLst>
              <a:ext uri="{FF2B5EF4-FFF2-40B4-BE49-F238E27FC236}">
                <a16:creationId xmlns:a16="http://schemas.microsoft.com/office/drawing/2014/main" id="{6301D398-1B2C-6B80-3DAA-8692C9076DE1}"/>
              </a:ext>
            </a:extLst>
          </p:cNvPr>
          <p:cNvSpPr txBox="1"/>
          <p:nvPr/>
        </p:nvSpPr>
        <p:spPr>
          <a:xfrm>
            <a:off x="127851" y="5069202"/>
            <a:ext cx="11442700" cy="1569660"/>
          </a:xfrm>
          <a:prstGeom prst="rect">
            <a:avLst/>
          </a:prstGeom>
          <a:noFill/>
        </p:spPr>
        <p:txBody>
          <a:bodyPr wrap="square">
            <a:spAutoFit/>
          </a:bodyPr>
          <a:lstStyle/>
          <a:p>
            <a:pPr lvl="0">
              <a:spcAft>
                <a:spcPts val="500"/>
              </a:spcAft>
              <a:defRPr/>
            </a:pPr>
            <a:r>
              <a:rPr lang="en-US" sz="3200">
                <a:solidFill>
                  <a:srgbClr val="FF0000"/>
                </a:solidFill>
              </a:rPr>
              <a:t>B</a:t>
            </a:r>
            <a:r>
              <a:rPr lang="vi-VN" sz="3200">
                <a:solidFill>
                  <a:srgbClr val="FF0000"/>
                </a:solidFill>
              </a:rPr>
              <a:t>ạn nhỏ thấy vui thích trong kì nghỉ hè ở quê </a:t>
            </a:r>
            <a:r>
              <a:rPr lang="en-US" sz="3200">
                <a:solidFill>
                  <a:srgbClr val="FF0000"/>
                </a:solidFill>
              </a:rPr>
              <a:t>vì đ</a:t>
            </a:r>
            <a:r>
              <a:rPr lang="vi-VN" sz="3200">
                <a:solidFill>
                  <a:srgbClr val="FF0000"/>
                </a:solidFill>
              </a:rPr>
              <a:t>ược bà chăm sóc, yêu thương; có nhiều trái cây ngon; được bà kể chuyện,...</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A7C34643-0B4F-C6B3-CBBD-FAA7ACE12E4D}"/>
              </a:ext>
            </a:extLst>
          </p:cNvPr>
          <p:cNvPicPr>
            <a:picLocks noChangeAspect="1"/>
          </p:cNvPicPr>
          <p:nvPr/>
        </p:nvPicPr>
        <p:blipFill rotWithShape="1">
          <a:blip r:embed="rId6"/>
          <a:srcRect r="1305" b="1497"/>
          <a:stretch/>
        </p:blipFill>
        <p:spPr>
          <a:xfrm>
            <a:off x="2177920" y="1588743"/>
            <a:ext cx="6907946" cy="3359140"/>
          </a:xfrm>
          <a:prstGeom prst="rect">
            <a:avLst/>
          </a:prstGeom>
        </p:spPr>
      </p:pic>
    </p:spTree>
    <p:extLst>
      <p:ext uri="{BB962C8B-B14F-4D97-AF65-F5344CB8AC3E}">
        <p14:creationId xmlns:p14="http://schemas.microsoft.com/office/powerpoint/2010/main" val="1710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14" name="TextBox 13">
            <a:extLst>
              <a:ext uri="{FF2B5EF4-FFF2-40B4-BE49-F238E27FC236}">
                <a16:creationId xmlns:a16="http://schemas.microsoft.com/office/drawing/2014/main" id="{5A27CD9D-391C-4F09-B765-2E9BCECC573A}"/>
              </a:ext>
            </a:extLst>
          </p:cNvPr>
          <p:cNvSpPr txBox="1"/>
          <p:nvPr/>
        </p:nvSpPr>
        <p:spPr>
          <a:xfrm>
            <a:off x="2383009" y="848573"/>
            <a:ext cx="6774008" cy="830997"/>
          </a:xfrm>
          <a:prstGeom prst="rect">
            <a:avLst/>
          </a:prstGeom>
          <a:noFill/>
        </p:spPr>
        <p:txBody>
          <a:bodyPr wrap="square">
            <a:spAutoFit/>
          </a:bodyPr>
          <a:lstStyle/>
          <a:p>
            <a:pPr algn="ctr" rtl="0">
              <a:spcBef>
                <a:spcPts val="0"/>
              </a:spcBef>
              <a:spcAft>
                <a:spcPts val="500"/>
              </a:spcAft>
            </a:pPr>
            <a:r>
              <a:rPr lang="en-US" sz="4800" b="0" i="0" u="none" strike="noStrike">
                <a:effectLst/>
                <a:latin typeface="Arial" panose="020B0604020202020204" pitchFamily="34" charset="0"/>
              </a:rPr>
              <a:t>Nội dung bài</a:t>
            </a:r>
          </a:p>
        </p:txBody>
      </p:sp>
      <p:sp>
        <p:nvSpPr>
          <p:cNvPr id="5" name="TextBox 4">
            <a:extLst>
              <a:ext uri="{FF2B5EF4-FFF2-40B4-BE49-F238E27FC236}">
                <a16:creationId xmlns:a16="http://schemas.microsoft.com/office/drawing/2014/main" id="{18CE4F13-6DB2-4082-A8AB-63370E04C9D4}"/>
              </a:ext>
            </a:extLst>
          </p:cNvPr>
          <p:cNvSpPr txBox="1"/>
          <p:nvPr/>
        </p:nvSpPr>
        <p:spPr>
          <a:xfrm>
            <a:off x="304799" y="1988127"/>
            <a:ext cx="11443855" cy="3046988"/>
          </a:xfrm>
          <a:prstGeom prst="rect">
            <a:avLst/>
          </a:prstGeom>
          <a:noFill/>
        </p:spPr>
        <p:txBody>
          <a:bodyPr wrap="square">
            <a:spAutoFit/>
          </a:bodyPr>
          <a:lstStyle/>
          <a:p>
            <a:pPr algn="just" rtl="0">
              <a:spcBef>
                <a:spcPts val="0"/>
              </a:spcBef>
              <a:spcAft>
                <a:spcPts val="500"/>
              </a:spcAft>
            </a:pPr>
            <a:r>
              <a:rPr lang="en-US" sz="4800" b="0" i="0" u="none" strike="noStrike">
                <a:solidFill>
                  <a:srgbClr val="FF0000"/>
                </a:solidFill>
                <a:effectLst/>
                <a:latin typeface="Arial" panose="020B0604020202020204" pitchFamily="34" charset="0"/>
              </a:rPr>
              <a:t>      </a:t>
            </a:r>
            <a:r>
              <a:rPr lang="vi-VN" sz="4800" b="0" i="0" u="none" strike="noStrike">
                <a:solidFill>
                  <a:srgbClr val="FF0000"/>
                </a:solidFill>
                <a:effectLst/>
                <a:latin typeface="Arial" panose="020B0604020202020204" pitchFamily="34" charset="0"/>
              </a:rPr>
              <a:t>Bài thơ thể hiện tình cảm, suy nghĩ của bạn nhỏ khi nghỉ hè được về quê thăm bà và cảm nhận được những tình cảm của bà dành cho con cháu.</a:t>
            </a:r>
            <a:endParaRPr lang="en-US" sz="4800" b="0" i="0" u="none" strike="noStrike">
              <a:solidFill>
                <a:srgbClr val="FF0000"/>
              </a:solidFill>
              <a:effectLst/>
              <a:latin typeface="Arial" panose="020B0604020202020204" pitchFamily="34" charset="0"/>
            </a:endParaRPr>
          </a:p>
        </p:txBody>
      </p:sp>
      <p:pic>
        <p:nvPicPr>
          <p:cNvPr id="11" name="Picture 10">
            <a:hlinkClick r:id="rId4"/>
            <a:extLst>
              <a:ext uri="{FF2B5EF4-FFF2-40B4-BE49-F238E27FC236}">
                <a16:creationId xmlns:a16="http://schemas.microsoft.com/office/drawing/2014/main" id="{BC4CE470-9EF3-4120-8E03-8B5DACC780A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Tree>
    <p:extLst>
      <p:ext uri="{BB962C8B-B14F-4D97-AF65-F5344CB8AC3E}">
        <p14:creationId xmlns:p14="http://schemas.microsoft.com/office/powerpoint/2010/main" val="2261816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021610" y="1862127"/>
            <a:ext cx="408513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LUYỆN ĐỌC LẠI</a:t>
            </a:r>
            <a:endParaRPr kumimoji="0" lang="en-US" sz="66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18157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2729325" y="67453"/>
            <a:ext cx="5948854" cy="120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VỀ THĂM QUÊ </a:t>
            </a: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727500"/>
                </a:solidFill>
                <a:effectLst/>
                <a:uLnTx/>
                <a:uFillTx/>
                <a:latin typeface="Arial" panose="020B0604020202020204" pitchFamily="34" charset="0"/>
                <a:ea typeface="+mn-ea"/>
                <a:cs typeface="+mn-cs"/>
              </a:rPr>
              <a:t>(Trích)</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2" name="TextBox 11">
            <a:extLst>
              <a:ext uri="{FF2B5EF4-FFF2-40B4-BE49-F238E27FC236}">
                <a16:creationId xmlns:a16="http://schemas.microsoft.com/office/drawing/2014/main" id="{D576B3CE-3DD1-693D-86F0-D15F69BB2DAA}"/>
              </a:ext>
            </a:extLst>
          </p:cNvPr>
          <p:cNvSpPr txBox="1"/>
          <p:nvPr/>
        </p:nvSpPr>
        <p:spPr>
          <a:xfrm>
            <a:off x="383690" y="1183474"/>
            <a:ext cx="4691270" cy="20082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Nghỉ hè em thích nhất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theo mẹ về quê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em cũng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ừng gh</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ê</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thấy em vào ngõ.</a:t>
            </a:r>
          </a:p>
        </p:txBody>
      </p:sp>
      <p:sp>
        <p:nvSpPr>
          <p:cNvPr id="13" name="TextBox 12">
            <a:extLst>
              <a:ext uri="{FF2B5EF4-FFF2-40B4-BE49-F238E27FC236}">
                <a16:creationId xmlns:a16="http://schemas.microsoft.com/office/drawing/2014/main" id="{2AA68C8C-CCB7-7D0C-B17D-10798ADFC580}"/>
              </a:ext>
            </a:extLst>
          </p:cNvPr>
          <p:cNvSpPr txBox="1"/>
          <p:nvPr/>
        </p:nvSpPr>
        <p:spPr>
          <a:xfrm>
            <a:off x="383690" y="3429000"/>
            <a:ext cx="4691270" cy="20082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Mảnh vườn quê bé nhỏ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Bao nhiêu là thứ cây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mỗi năm mỗi 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ầ</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Chắc bà luôn vất vả.</a:t>
            </a:r>
          </a:p>
        </p:txBody>
      </p:sp>
      <p:sp>
        <p:nvSpPr>
          <p:cNvPr id="14" name="TextBox 13">
            <a:extLst>
              <a:ext uri="{FF2B5EF4-FFF2-40B4-BE49-F238E27FC236}">
                <a16:creationId xmlns:a16="http://schemas.microsoft.com/office/drawing/2014/main" id="{21D4E2BC-9C63-C801-BB2B-D1E6309D764E}"/>
              </a:ext>
            </a:extLst>
          </p:cNvPr>
          <p:cNvSpPr txBox="1"/>
          <p:nvPr/>
        </p:nvSpPr>
        <p:spPr>
          <a:xfrm>
            <a:off x="6175201" y="1187521"/>
            <a:ext cx="4691270" cy="20082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Vườn bà có nhiều quả</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Chẳng mấy lúc bà ăn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bảo thích để dành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cháu về ra hái.</a:t>
            </a:r>
          </a:p>
        </p:txBody>
      </p:sp>
      <p:sp>
        <p:nvSpPr>
          <p:cNvPr id="15" name="TextBox 14">
            <a:extLst>
              <a:ext uri="{FF2B5EF4-FFF2-40B4-BE49-F238E27FC236}">
                <a16:creationId xmlns:a16="http://schemas.microsoft.com/office/drawing/2014/main" id="{8F098DA5-9632-57A9-9186-42BCF22CED80}"/>
              </a:ext>
            </a:extLst>
          </p:cNvPr>
          <p:cNvSpPr txBox="1"/>
          <p:nvPr/>
        </p:nvSpPr>
        <p:spPr>
          <a:xfrm>
            <a:off x="6096000" y="3425523"/>
            <a:ext cx="4691270" cy="33650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mồ hôi nhễ nhại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theo quạt liền tay.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tay bà gió đến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Thơm bao hương quả vườn Thoáng nghe bà kể chuyện Gió th</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say chập chờn.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(Xuân Hoài)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EA6392C-C990-ECC2-C3FF-F6CF561DCF3F}"/>
              </a:ext>
            </a:extLst>
          </p:cNvPr>
          <p:cNvSpPr txBox="1"/>
          <p:nvPr/>
        </p:nvSpPr>
        <p:spPr>
          <a:xfrm>
            <a:off x="220941" y="6098834"/>
            <a:ext cx="6246120" cy="584775"/>
          </a:xfrm>
          <a:prstGeom prst="rect">
            <a:avLst/>
          </a:prstGeom>
          <a:noFill/>
        </p:spPr>
        <p:txBody>
          <a:bodyPr wrap="square">
            <a:spAutoFit/>
          </a:bodyPr>
          <a:lstStyle/>
          <a:p>
            <a:pPr lvl="0">
              <a:spcAft>
                <a:spcPts val="500"/>
              </a:spcAft>
              <a:defRPr/>
            </a:pPr>
            <a:r>
              <a:rPr lang="en-US" sz="3200" noProof="0">
                <a:solidFill>
                  <a:srgbClr val="FF0000"/>
                </a:solidFill>
              </a:rPr>
              <a:t>Đọc thuộc lòng 3 khổ thơ em thích</a:t>
            </a:r>
            <a:endPar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82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BAE308-3636-4F94-9F08-DE0870A6FCEB}"/>
              </a:ext>
            </a:extLst>
          </p:cNvPr>
          <p:cNvSpPr txBox="1"/>
          <p:nvPr/>
        </p:nvSpPr>
        <p:spPr>
          <a:xfrm>
            <a:off x="1469921" y="1386802"/>
            <a:ext cx="9842894" cy="1754326"/>
          </a:xfrm>
          <a:prstGeom prst="rect">
            <a:avLst/>
          </a:prstGeom>
          <a:noFill/>
        </p:spPr>
        <p:txBody>
          <a:bodyPr wrap="square">
            <a:spAutoFit/>
          </a:bodyPr>
          <a:lstStyle/>
          <a:p>
            <a:pPr algn="ctr"/>
            <a:r>
              <a:rPr lang="en-US" sz="3600" b="1" i="0" u="none" strike="noStrike" dirty="0" smtClean="0">
                <a:solidFill>
                  <a:srgbClr val="2A2B00"/>
                </a:solidFill>
                <a:effectLst/>
                <a:latin typeface="Times New Roman" panose="02020603050405020304" pitchFamily="18" charset="0"/>
                <a:cs typeface="Times New Roman" panose="02020603050405020304" pitchFamily="18" charset="0"/>
              </a:rPr>
              <a:t>Thứ </a:t>
            </a:r>
            <a:r>
              <a:rPr lang="en-US" sz="3600" b="1" dirty="0">
                <a:solidFill>
                  <a:srgbClr val="2A2B00"/>
                </a:solidFill>
                <a:latin typeface="Times New Roman" panose="02020603050405020304" pitchFamily="18" charset="0"/>
                <a:cs typeface="Times New Roman" panose="02020603050405020304" pitchFamily="18" charset="0"/>
              </a:rPr>
              <a:t> </a:t>
            </a:r>
            <a:r>
              <a:rPr lang="en-US" sz="3600" b="1" dirty="0" smtClean="0">
                <a:solidFill>
                  <a:srgbClr val="2A2B00"/>
                </a:solidFill>
                <a:latin typeface="Times New Roman" panose="02020603050405020304" pitchFamily="18" charset="0"/>
                <a:cs typeface="Times New Roman" panose="02020603050405020304" pitchFamily="18" charset="0"/>
              </a:rPr>
              <a:t>năm </a:t>
            </a:r>
            <a:r>
              <a:rPr lang="en-US" sz="3600" b="1" i="0" u="none" strike="noStrike" dirty="0" smtClean="0">
                <a:solidFill>
                  <a:srgbClr val="2A2B00"/>
                </a:solidFill>
                <a:effectLst/>
                <a:latin typeface="Times New Roman" panose="02020603050405020304" pitchFamily="18" charset="0"/>
                <a:cs typeface="Times New Roman" panose="02020603050405020304" pitchFamily="18" charset="0"/>
              </a:rPr>
              <a:t>ngày  7tháng 9 năm 2023</a:t>
            </a:r>
          </a:p>
          <a:p>
            <a:pPr algn="ctr"/>
            <a:r>
              <a:rPr lang="en-US" sz="3600" b="1" dirty="0" smtClean="0">
                <a:solidFill>
                  <a:srgbClr val="FF0000"/>
                </a:solidFill>
                <a:latin typeface="Times New Roman" panose="02020603050405020304" pitchFamily="18" charset="0"/>
                <a:cs typeface="Times New Roman" panose="02020603050405020304" pitchFamily="18" charset="0"/>
              </a:rPr>
              <a:t>Tiếng Việt (Đọc)</a:t>
            </a:r>
          </a:p>
          <a:p>
            <a:pPr algn="ctr"/>
            <a:r>
              <a:rPr lang="en-US" sz="3600" b="1" dirty="0" smtClean="0">
                <a:solidFill>
                  <a:srgbClr val="2A2B00"/>
                </a:solidFill>
                <a:latin typeface="Times New Roman" panose="02020603050405020304" pitchFamily="18" charset="0"/>
                <a:cs typeface="Times New Roman" panose="02020603050405020304" pitchFamily="18" charset="0"/>
              </a:rPr>
              <a:t> </a:t>
            </a:r>
            <a:r>
              <a:rPr lang="en-US" sz="3600" b="1" dirty="0" smtClean="0">
                <a:solidFill>
                  <a:srgbClr val="0000CC"/>
                </a:solidFill>
                <a:latin typeface="Times New Roman" panose="02020603050405020304" pitchFamily="18" charset="0"/>
                <a:cs typeface="Times New Roman" panose="02020603050405020304" pitchFamily="18" charset="0"/>
              </a:rPr>
              <a:t>Về thăm quê</a:t>
            </a:r>
            <a:endParaRPr lang="en-US"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69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6B8F4-8B77-773A-E74B-6381FDAA88CB}"/>
              </a:ext>
            </a:extLst>
          </p:cNvPr>
          <p:cNvSpPr txBox="1"/>
          <p:nvPr/>
        </p:nvSpPr>
        <p:spPr>
          <a:xfrm>
            <a:off x="3922642" y="224448"/>
            <a:ext cx="53538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Arial"/>
                <a:cs typeface="Arial"/>
                <a:sym typeface="Arial"/>
              </a:rPr>
              <a:t>XEM VIDEO BÀI NÀY</a:t>
            </a:r>
          </a:p>
        </p:txBody>
      </p:sp>
      <p:sp>
        <p:nvSpPr>
          <p:cNvPr id="4" name="Rectangle 3">
            <a:extLst>
              <a:ext uri="{FF2B5EF4-FFF2-40B4-BE49-F238E27FC236}">
                <a16:creationId xmlns:a16="http://schemas.microsoft.com/office/drawing/2014/main" id="{3AAF40A6-72AC-B15E-5431-64827F9CBE4D}"/>
              </a:ext>
            </a:extLst>
          </p:cNvPr>
          <p:cNvSpPr/>
          <p:nvPr/>
        </p:nvSpPr>
        <p:spPr>
          <a:xfrm>
            <a:off x="9793224" y="6492240"/>
            <a:ext cx="1719072" cy="3017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 name="Online Media 1" title="Tiếng việt 3| Tập 1| Bài 2| Đọc |Về thăm quê| Trang 13| Kết nối tri thức">
            <a:hlinkClick r:id="" action="ppaction://media"/>
            <a:extLst>
              <a:ext uri="{FF2B5EF4-FFF2-40B4-BE49-F238E27FC236}">
                <a16:creationId xmlns:a16="http://schemas.microsoft.com/office/drawing/2014/main" id="{334C6FC7-B5A3-E480-DC65-6D357B5632DF}"/>
              </a:ext>
            </a:extLst>
          </p:cNvPr>
          <p:cNvPicPr>
            <a:picLocks noRot="1" noChangeAspect="1"/>
          </p:cNvPicPr>
          <p:nvPr>
            <a:videoFile r:link="rId1"/>
          </p:nvPr>
        </p:nvPicPr>
        <p:blipFill>
          <a:blip r:embed="rId3"/>
          <a:stretch>
            <a:fillRect/>
          </a:stretch>
        </p:blipFill>
        <p:spPr>
          <a:xfrm>
            <a:off x="943113" y="716458"/>
            <a:ext cx="9989931" cy="5644311"/>
          </a:xfrm>
          <a:prstGeom prst="rect">
            <a:avLst/>
          </a:prstGeom>
        </p:spPr>
      </p:pic>
    </p:spTree>
    <p:extLst>
      <p:ext uri="{BB962C8B-B14F-4D97-AF65-F5344CB8AC3E}">
        <p14:creationId xmlns:p14="http://schemas.microsoft.com/office/powerpoint/2010/main" val="34828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175340" y="1582756"/>
            <a:ext cx="375329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00FF"/>
                  </a:solidFill>
                </a:ln>
                <a:solidFill>
                  <a:srgbClr val="FF0000"/>
                </a:solidFill>
                <a:effectLst/>
                <a:uLnTx/>
                <a:uFillTx/>
                <a:latin typeface="Arial(Body)"/>
                <a:ea typeface="+mn-ea"/>
                <a:cs typeface="+mn-cs"/>
              </a:rPr>
              <a:t>KHỞI ĐỘNG</a:t>
            </a: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14084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27" name="TextBox 26">
            <a:extLst>
              <a:ext uri="{FF2B5EF4-FFF2-40B4-BE49-F238E27FC236}">
                <a16:creationId xmlns:a16="http://schemas.microsoft.com/office/drawing/2014/main" id="{63BAE308-3636-4F94-9F08-DE0870A6FCEB}"/>
              </a:ext>
            </a:extLst>
          </p:cNvPr>
          <p:cNvSpPr txBox="1"/>
          <p:nvPr/>
        </p:nvSpPr>
        <p:spPr>
          <a:xfrm>
            <a:off x="1378481" y="67453"/>
            <a:ext cx="9842894" cy="1200329"/>
          </a:xfrm>
          <a:prstGeom prst="rect">
            <a:avLst/>
          </a:prstGeom>
          <a:noFill/>
        </p:spPr>
        <p:txBody>
          <a:bodyPr wrap="square">
            <a:spAutoFit/>
          </a:bodyPr>
          <a:lstStyle/>
          <a:p>
            <a:r>
              <a:rPr lang="en-US" sz="3600" b="0" i="0" u="none" strike="noStrike" dirty="0">
                <a:solidFill>
                  <a:srgbClr val="2A2B00"/>
                </a:solidFill>
                <a:effectLst/>
                <a:latin typeface="Arial" panose="020B0604020202020204" pitchFamily="34" charset="0"/>
              </a:rPr>
              <a:t>Hỏi - đáp những việc em đã làm cùng người thân trong kì nghỉ hè.</a:t>
            </a:r>
            <a:endParaRPr lang="en-US" sz="3200" dirty="0"/>
          </a:p>
        </p:txBody>
      </p:sp>
      <p:pic>
        <p:nvPicPr>
          <p:cNvPr id="9" name="Picture 8">
            <a:extLst>
              <a:ext uri="{FF2B5EF4-FFF2-40B4-BE49-F238E27FC236}">
                <a16:creationId xmlns:a16="http://schemas.microsoft.com/office/drawing/2014/main" id="{E1862074-8A4D-4159-9AFF-DBD9E1589D5F}"/>
              </a:ext>
            </a:extLst>
          </p:cNvPr>
          <p:cNvPicPr>
            <a:picLocks noChangeAspect="1"/>
          </p:cNvPicPr>
          <p:nvPr/>
        </p:nvPicPr>
        <p:blipFill>
          <a:blip r:embed="rId4"/>
          <a:stretch>
            <a:fillRect/>
          </a:stretch>
        </p:blipFill>
        <p:spPr>
          <a:xfrm>
            <a:off x="0" y="1052143"/>
            <a:ext cx="1600423" cy="962159"/>
          </a:xfrm>
          <a:prstGeom prst="rect">
            <a:avLst/>
          </a:prstGeom>
        </p:spPr>
      </p:pic>
      <p:pic>
        <p:nvPicPr>
          <p:cNvPr id="8" name="Picture 7">
            <a:hlinkClick r:id="rId5"/>
            <a:extLst>
              <a:ext uri="{FF2B5EF4-FFF2-40B4-BE49-F238E27FC236}">
                <a16:creationId xmlns:a16="http://schemas.microsoft.com/office/drawing/2014/main" id="{17B9F38E-F538-4145-AC36-D915992425D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pic>
        <p:nvPicPr>
          <p:cNvPr id="10" name="Picture 9">
            <a:extLst>
              <a:ext uri="{FF2B5EF4-FFF2-40B4-BE49-F238E27FC236}">
                <a16:creationId xmlns:a16="http://schemas.microsoft.com/office/drawing/2014/main" id="{E6BD8ED3-0B6B-F56E-C1EC-6CF6AA69769D}"/>
              </a:ext>
            </a:extLst>
          </p:cNvPr>
          <p:cNvPicPr>
            <a:picLocks noChangeAspect="1"/>
          </p:cNvPicPr>
          <p:nvPr/>
        </p:nvPicPr>
        <p:blipFill rotWithShape="1">
          <a:blip r:embed="rId7"/>
          <a:srcRect r="1305" b="1497"/>
          <a:stretch/>
        </p:blipFill>
        <p:spPr>
          <a:xfrm>
            <a:off x="1792472" y="2406849"/>
            <a:ext cx="9014912" cy="4383698"/>
          </a:xfrm>
          <a:prstGeom prst="rect">
            <a:avLst/>
          </a:prstGeom>
        </p:spPr>
      </p:pic>
      <p:pic>
        <p:nvPicPr>
          <p:cNvPr id="4" name="Picture 3">
            <a:extLst>
              <a:ext uri="{FF2B5EF4-FFF2-40B4-BE49-F238E27FC236}">
                <a16:creationId xmlns:a16="http://schemas.microsoft.com/office/drawing/2014/main" id="{FA71736C-2A78-1432-9F9F-5879D7F3CE70}"/>
              </a:ext>
            </a:extLst>
          </p:cNvPr>
          <p:cNvPicPr>
            <a:picLocks noChangeAspect="1"/>
          </p:cNvPicPr>
          <p:nvPr/>
        </p:nvPicPr>
        <p:blipFill>
          <a:blip r:embed="rId8"/>
          <a:stretch>
            <a:fillRect/>
          </a:stretch>
        </p:blipFill>
        <p:spPr>
          <a:xfrm>
            <a:off x="2628416" y="1318880"/>
            <a:ext cx="6935168" cy="1390844"/>
          </a:xfrm>
          <a:prstGeom prst="rect">
            <a:avLst/>
          </a:prstGeom>
        </p:spPr>
      </p:pic>
    </p:spTree>
    <p:extLst>
      <p:ext uri="{BB962C8B-B14F-4D97-AF65-F5344CB8AC3E}">
        <p14:creationId xmlns:p14="http://schemas.microsoft.com/office/powerpoint/2010/main" val="1215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94F442-F489-4357-8CF9-A8DE68C5E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CAEAB2-81A4-4B05-81BA-639CB4C015B2}"/>
              </a:ext>
            </a:extLst>
          </p:cNvPr>
          <p:cNvPicPr>
            <a:picLocks noChangeAspect="1"/>
          </p:cNvPicPr>
          <p:nvPr/>
        </p:nvPicPr>
        <p:blipFill rotWithShape="1">
          <a:blip r:embed="rId4">
            <a:extLst>
              <a:ext uri="{28A0092B-C50C-407E-A947-70E740481C1C}">
                <a14:useLocalDpi xmlns:a14="http://schemas.microsoft.com/office/drawing/2010/main" val="0"/>
              </a:ext>
            </a:extLst>
          </a:blip>
          <a:srcRect b="188"/>
          <a:stretch/>
        </p:blipFill>
        <p:spPr>
          <a:xfrm>
            <a:off x="2122043" y="-21262"/>
            <a:ext cx="5884273" cy="5890437"/>
          </a:xfrm>
          <a:prstGeom prst="rect">
            <a:avLst/>
          </a:prstGeom>
        </p:spPr>
      </p:pic>
      <p:sp>
        <p:nvSpPr>
          <p:cNvPr id="10" name="TextBox 9">
            <a:extLst>
              <a:ext uri="{FF2B5EF4-FFF2-40B4-BE49-F238E27FC236}">
                <a16:creationId xmlns:a16="http://schemas.microsoft.com/office/drawing/2014/main" id="{126FEF9E-EEF3-43D2-9C29-01BB39180A2B}"/>
              </a:ext>
            </a:extLst>
          </p:cNvPr>
          <p:cNvSpPr txBox="1"/>
          <p:nvPr/>
        </p:nvSpPr>
        <p:spPr>
          <a:xfrm>
            <a:off x="3021610" y="1598845"/>
            <a:ext cx="408513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ĐỌC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00FF"/>
                  </a:solidFill>
                </a:ln>
                <a:solidFill>
                  <a:srgbClr val="FF0000"/>
                </a:solidFill>
                <a:latin typeface="Arial(Body)"/>
              </a:rPr>
              <a:t>VĂN BẢN</a:t>
            </a:r>
            <a:endParaRPr kumimoji="0" lang="en-US" sz="6600" b="1" i="0" u="none" strike="noStrike" kern="1200" cap="none" spc="0" normalizeH="0" baseline="0" noProof="0" dirty="0">
              <a:ln w="28575">
                <a:solidFill>
                  <a:srgbClr val="0000FF"/>
                </a:solidFill>
              </a:ln>
              <a:solidFill>
                <a:srgbClr val="FF0000"/>
              </a:solidFill>
              <a:effectLst/>
              <a:uLnTx/>
              <a:uFillTx/>
              <a:latin typeface="Arial(Body)"/>
              <a:ea typeface="+mn-ea"/>
              <a:cs typeface="+mn-cs"/>
            </a:endParaRPr>
          </a:p>
        </p:txBody>
      </p:sp>
      <p:pic>
        <p:nvPicPr>
          <p:cNvPr id="6" name="Picture 5">
            <a:hlinkClick r:id="rId5"/>
            <a:extLst>
              <a:ext uri="{FF2B5EF4-FFF2-40B4-BE49-F238E27FC236}">
                <a16:creationId xmlns:a16="http://schemas.microsoft.com/office/drawing/2014/main" id="{D8FDC755-6E1D-43F5-90A7-364F200FC7B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0"/>
            <a:ext cx="1442323" cy="1443789"/>
          </a:xfrm>
          <a:prstGeom prst="rect">
            <a:avLst/>
          </a:prstGeom>
        </p:spPr>
      </p:pic>
    </p:spTree>
    <p:extLst>
      <p:ext uri="{BB962C8B-B14F-4D97-AF65-F5344CB8AC3E}">
        <p14:creationId xmlns:p14="http://schemas.microsoft.com/office/powerpoint/2010/main" val="21316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arroom Ballet - Silent Film Light - Kevin MacLe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2729325" y="67453"/>
            <a:ext cx="5948854" cy="1202893"/>
          </a:xfrm>
          <a:prstGeom prst="rect">
            <a:avLst/>
          </a:prstGeom>
          <a:noFill/>
        </p:spPr>
        <p:txBody>
          <a:bodyPr wrap="square">
            <a:spAutoFit/>
          </a:bodyPr>
          <a:lstStyle/>
          <a:p>
            <a:pPr algn="ctr">
              <a:spcAft>
                <a:spcPts val="500"/>
              </a:spcAft>
            </a:pPr>
            <a:r>
              <a:rPr lang="en-US" sz="4000" b="0" i="0" u="none" strike="noStrike">
                <a:solidFill>
                  <a:srgbClr val="FF0000"/>
                </a:solidFill>
                <a:effectLst/>
                <a:latin typeface="Arial" panose="020B0604020202020204" pitchFamily="34" charset="0"/>
              </a:rPr>
              <a:t>VỀ THĂM QUÊ </a:t>
            </a:r>
          </a:p>
          <a:p>
            <a:pPr algn="ctr">
              <a:spcAft>
                <a:spcPts val="500"/>
              </a:spcAft>
            </a:pPr>
            <a:r>
              <a:rPr lang="vi-VN" sz="2800" b="0" i="0" u="none" strike="noStrike">
                <a:solidFill>
                  <a:srgbClr val="727500"/>
                </a:solidFill>
                <a:effectLst/>
                <a:latin typeface="Arial" panose="020B0604020202020204" pitchFamily="34" charset="0"/>
              </a:rPr>
              <a:t>(Trích)</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2" name="TextBox 11">
            <a:extLst>
              <a:ext uri="{FF2B5EF4-FFF2-40B4-BE49-F238E27FC236}">
                <a16:creationId xmlns:a16="http://schemas.microsoft.com/office/drawing/2014/main" id="{D576B3CE-3DD1-693D-86F0-D15F69BB2DAA}"/>
              </a:ext>
            </a:extLst>
          </p:cNvPr>
          <p:cNvSpPr txBox="1"/>
          <p:nvPr/>
        </p:nvSpPr>
        <p:spPr>
          <a:xfrm>
            <a:off x="383690" y="1183474"/>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Nghỉ hè em thích nhất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theo mẹ về quê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em cũng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ừng gh</a:t>
            </a:r>
            <a:r>
              <a:rPr lang="en-US" sz="2800">
                <a:solidFill>
                  <a:prstClr val="black"/>
                </a:solidFill>
                <a:latin typeface="Arial" panose="020B0604020202020204" pitchFamily="34" charset="0"/>
              </a:rPr>
              <a:t>ê</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thấy em vào ngõ.</a:t>
            </a:r>
          </a:p>
        </p:txBody>
      </p:sp>
      <p:sp>
        <p:nvSpPr>
          <p:cNvPr id="13" name="TextBox 12">
            <a:extLst>
              <a:ext uri="{FF2B5EF4-FFF2-40B4-BE49-F238E27FC236}">
                <a16:creationId xmlns:a16="http://schemas.microsoft.com/office/drawing/2014/main" id="{2AA68C8C-CCB7-7D0C-B17D-10798ADFC580}"/>
              </a:ext>
            </a:extLst>
          </p:cNvPr>
          <p:cNvSpPr txBox="1"/>
          <p:nvPr/>
        </p:nvSpPr>
        <p:spPr>
          <a:xfrm>
            <a:off x="383690" y="3429000"/>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Mảnh vườn quê bé nhỏ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Bao nhiêu là thứ cây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mỗi năm mỗi 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ầ</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Chắc bà luôn vất vả.</a:t>
            </a:r>
          </a:p>
        </p:txBody>
      </p:sp>
      <p:sp>
        <p:nvSpPr>
          <p:cNvPr id="14" name="TextBox 13">
            <a:extLst>
              <a:ext uri="{FF2B5EF4-FFF2-40B4-BE49-F238E27FC236}">
                <a16:creationId xmlns:a16="http://schemas.microsoft.com/office/drawing/2014/main" id="{21D4E2BC-9C63-C801-BB2B-D1E6309D764E}"/>
              </a:ext>
            </a:extLst>
          </p:cNvPr>
          <p:cNvSpPr txBox="1"/>
          <p:nvPr/>
        </p:nvSpPr>
        <p:spPr>
          <a:xfrm>
            <a:off x="6175201" y="1187521"/>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Vườn bà có nhiều quả</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Chẳng mấy lúc bà ăn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bảo thích để dành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cháu về ra hái.</a:t>
            </a:r>
          </a:p>
        </p:txBody>
      </p:sp>
      <p:sp>
        <p:nvSpPr>
          <p:cNvPr id="15" name="TextBox 14">
            <a:extLst>
              <a:ext uri="{FF2B5EF4-FFF2-40B4-BE49-F238E27FC236}">
                <a16:creationId xmlns:a16="http://schemas.microsoft.com/office/drawing/2014/main" id="{8F098DA5-9632-57A9-9186-42BCF22CED80}"/>
              </a:ext>
            </a:extLst>
          </p:cNvPr>
          <p:cNvSpPr txBox="1"/>
          <p:nvPr/>
        </p:nvSpPr>
        <p:spPr>
          <a:xfrm>
            <a:off x="6096000" y="3425523"/>
            <a:ext cx="4691270" cy="33650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mồ hôi nhễ nhại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theo quạt liền tay.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tay bà gió đến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Thơm bao hương quả vườn Thoáng nghe bà kể chuyện Gió th</a:t>
            </a:r>
            <a:r>
              <a:rPr lang="en-US" sz="2800">
                <a:solidFill>
                  <a:prstClr val="black"/>
                </a:solidFill>
                <a:latin typeface="Arial" panose="020B0604020202020204" pitchFamily="34" charset="0"/>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say chập chờn.</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(Xuân Hoài)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8988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2729325" y="67453"/>
            <a:ext cx="5948854" cy="1202893"/>
          </a:xfrm>
          <a:prstGeom prst="rect">
            <a:avLst/>
          </a:prstGeom>
          <a:noFill/>
        </p:spPr>
        <p:txBody>
          <a:bodyPr wrap="square">
            <a:spAutoFit/>
          </a:bodyPr>
          <a:lstStyle/>
          <a:p>
            <a:pPr algn="ctr">
              <a:spcAft>
                <a:spcPts val="500"/>
              </a:spcAft>
            </a:pPr>
            <a:r>
              <a:rPr lang="en-US" sz="4000" b="0" i="0" u="none" strike="noStrike">
                <a:solidFill>
                  <a:srgbClr val="FF0000"/>
                </a:solidFill>
                <a:effectLst/>
                <a:latin typeface="Arial" panose="020B0604020202020204" pitchFamily="34" charset="0"/>
              </a:rPr>
              <a:t>VỀ THĂM QUÊ </a:t>
            </a:r>
          </a:p>
          <a:p>
            <a:pPr algn="ctr">
              <a:spcAft>
                <a:spcPts val="500"/>
              </a:spcAft>
            </a:pPr>
            <a:r>
              <a:rPr lang="vi-VN" sz="2800" b="0" i="0" u="none" strike="noStrike">
                <a:solidFill>
                  <a:srgbClr val="727500"/>
                </a:solidFill>
                <a:effectLst/>
                <a:latin typeface="Arial" panose="020B0604020202020204" pitchFamily="34" charset="0"/>
              </a:rPr>
              <a:t>(Trích)</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2" name="TextBox 11">
            <a:extLst>
              <a:ext uri="{FF2B5EF4-FFF2-40B4-BE49-F238E27FC236}">
                <a16:creationId xmlns:a16="http://schemas.microsoft.com/office/drawing/2014/main" id="{D576B3CE-3DD1-693D-86F0-D15F69BB2DAA}"/>
              </a:ext>
            </a:extLst>
          </p:cNvPr>
          <p:cNvSpPr txBox="1"/>
          <p:nvPr/>
        </p:nvSpPr>
        <p:spPr>
          <a:xfrm>
            <a:off x="608974" y="1196726"/>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Nghỉ hè em thích nhất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theo mẹ về quê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em cũng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ừng gh</a:t>
            </a:r>
            <a:r>
              <a:rPr lang="en-US" sz="2800">
                <a:solidFill>
                  <a:prstClr val="black"/>
                </a:solidFill>
                <a:latin typeface="Arial" panose="020B0604020202020204" pitchFamily="34" charset="0"/>
              </a:rPr>
              <a:t>ê</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thấy em vào ngõ.</a:t>
            </a:r>
          </a:p>
        </p:txBody>
      </p:sp>
      <p:sp>
        <p:nvSpPr>
          <p:cNvPr id="13" name="TextBox 12">
            <a:extLst>
              <a:ext uri="{FF2B5EF4-FFF2-40B4-BE49-F238E27FC236}">
                <a16:creationId xmlns:a16="http://schemas.microsoft.com/office/drawing/2014/main" id="{2AA68C8C-CCB7-7D0C-B17D-10798ADFC580}"/>
              </a:ext>
            </a:extLst>
          </p:cNvPr>
          <p:cNvSpPr txBox="1"/>
          <p:nvPr/>
        </p:nvSpPr>
        <p:spPr>
          <a:xfrm>
            <a:off x="608974" y="3442252"/>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Mảnh vườn quê bé nhỏ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Bao nhiêu là thứ cây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mỗi năm mỗi g</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ầ</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Chắc bà luôn vất vả.</a:t>
            </a:r>
          </a:p>
        </p:txBody>
      </p:sp>
      <p:sp>
        <p:nvSpPr>
          <p:cNvPr id="14" name="TextBox 13">
            <a:extLst>
              <a:ext uri="{FF2B5EF4-FFF2-40B4-BE49-F238E27FC236}">
                <a16:creationId xmlns:a16="http://schemas.microsoft.com/office/drawing/2014/main" id="{21D4E2BC-9C63-C801-BB2B-D1E6309D764E}"/>
              </a:ext>
            </a:extLst>
          </p:cNvPr>
          <p:cNvSpPr txBox="1"/>
          <p:nvPr/>
        </p:nvSpPr>
        <p:spPr>
          <a:xfrm>
            <a:off x="6175201" y="1187521"/>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Vườn bà có nhiều quả</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Chẳng mấy lúc bà ăn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bảo thích để dành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cháu về ra hái.</a:t>
            </a:r>
          </a:p>
        </p:txBody>
      </p:sp>
      <p:sp>
        <p:nvSpPr>
          <p:cNvPr id="15" name="TextBox 14">
            <a:extLst>
              <a:ext uri="{FF2B5EF4-FFF2-40B4-BE49-F238E27FC236}">
                <a16:creationId xmlns:a16="http://schemas.microsoft.com/office/drawing/2014/main" id="{8F098DA5-9632-57A9-9186-42BCF22CED80}"/>
              </a:ext>
            </a:extLst>
          </p:cNvPr>
          <p:cNvSpPr txBox="1"/>
          <p:nvPr/>
        </p:nvSpPr>
        <p:spPr>
          <a:xfrm>
            <a:off x="6096000" y="3425523"/>
            <a:ext cx="4691270" cy="33650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mồ hôi nhễ nhại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theo quạt liền tay.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tay bà gió đến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Thơm bao hương quả vườn Thoáng nghe bà kể chuyện Gió th</a:t>
            </a:r>
            <a:r>
              <a:rPr lang="en-US" sz="2800">
                <a:solidFill>
                  <a:prstClr val="black"/>
                </a:solidFill>
                <a:latin typeface="Arial" panose="020B0604020202020204" pitchFamily="34" charset="0"/>
              </a:rPr>
              <a:t>ơ</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say chập chờn.</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(Xuân Hoài)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11" name="Straight Connector 10">
            <a:extLst>
              <a:ext uri="{FF2B5EF4-FFF2-40B4-BE49-F238E27FC236}">
                <a16:creationId xmlns:a16="http://schemas.microsoft.com/office/drawing/2014/main" id="{056644AA-D72A-95A6-5E3B-94D147F05E19}"/>
              </a:ext>
            </a:extLst>
          </p:cNvPr>
          <p:cNvCxnSpPr/>
          <p:nvPr/>
        </p:nvCxnSpPr>
        <p:spPr>
          <a:xfrm>
            <a:off x="1272206" y="4859294"/>
            <a:ext cx="1188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F74B96-6666-9BA3-6D41-87092AC166BE}"/>
              </a:ext>
            </a:extLst>
          </p:cNvPr>
          <p:cNvCxnSpPr>
            <a:cxnSpLocks/>
          </p:cNvCxnSpPr>
          <p:nvPr/>
        </p:nvCxnSpPr>
        <p:spPr>
          <a:xfrm>
            <a:off x="2133597" y="5349624"/>
            <a:ext cx="1737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B25813E-FEFE-8F94-92E4-A62D77508F2F}"/>
              </a:ext>
            </a:extLst>
          </p:cNvPr>
          <p:cNvCxnSpPr/>
          <p:nvPr/>
        </p:nvCxnSpPr>
        <p:spPr>
          <a:xfrm>
            <a:off x="6281531" y="2116094"/>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0BB8F1-083F-24D2-EF92-0F53C8A8276C}"/>
              </a:ext>
            </a:extLst>
          </p:cNvPr>
          <p:cNvCxnSpPr/>
          <p:nvPr/>
        </p:nvCxnSpPr>
        <p:spPr>
          <a:xfrm>
            <a:off x="7973171" y="3878633"/>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E689DB-504C-C80D-A102-361287483008}"/>
              </a:ext>
            </a:extLst>
          </p:cNvPr>
          <p:cNvCxnSpPr/>
          <p:nvPr/>
        </p:nvCxnSpPr>
        <p:spPr>
          <a:xfrm>
            <a:off x="7509345" y="4368963"/>
            <a:ext cx="1920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60E18F-7A42-03DE-0297-3ADA39E87239}"/>
              </a:ext>
            </a:extLst>
          </p:cNvPr>
          <p:cNvCxnSpPr>
            <a:cxnSpLocks/>
          </p:cNvCxnSpPr>
          <p:nvPr/>
        </p:nvCxnSpPr>
        <p:spPr>
          <a:xfrm>
            <a:off x="8432626" y="6268994"/>
            <a:ext cx="1663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3945FA-2DB0-E334-099E-0794733C3AA6}"/>
              </a:ext>
            </a:extLst>
          </p:cNvPr>
          <p:cNvCxnSpPr>
            <a:cxnSpLocks/>
          </p:cNvCxnSpPr>
          <p:nvPr/>
        </p:nvCxnSpPr>
        <p:spPr>
          <a:xfrm>
            <a:off x="3278559" y="3204968"/>
            <a:ext cx="690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68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pic>
        <p:nvPicPr>
          <p:cNvPr id="11" name="Picture 10">
            <a:hlinkClick r:id="rId4"/>
            <a:extLst>
              <a:ext uri="{FF2B5EF4-FFF2-40B4-BE49-F238E27FC236}">
                <a16:creationId xmlns:a16="http://schemas.microsoft.com/office/drawing/2014/main" id="{B07FD534-C078-4879-97F2-1EF4CAEAF34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6" name="TextBox 5">
            <a:extLst>
              <a:ext uri="{FF2B5EF4-FFF2-40B4-BE49-F238E27FC236}">
                <a16:creationId xmlns:a16="http://schemas.microsoft.com/office/drawing/2014/main" id="{A8708502-4009-FC2E-5651-F011D2899608}"/>
              </a:ext>
            </a:extLst>
          </p:cNvPr>
          <p:cNvSpPr txBox="1"/>
          <p:nvPr/>
        </p:nvSpPr>
        <p:spPr>
          <a:xfrm>
            <a:off x="447284" y="1340775"/>
            <a:ext cx="10989342" cy="3416320"/>
          </a:xfrm>
          <a:prstGeom prst="rect">
            <a:avLst/>
          </a:prstGeom>
          <a:noFill/>
          <a:ln>
            <a:solidFill>
              <a:srgbClr val="FF0000"/>
            </a:solidFill>
          </a:ln>
        </p:spPr>
        <p:txBody>
          <a:bodyPr wrap="square">
            <a:spAutoFit/>
          </a:bodyPr>
          <a:lstStyle/>
          <a:p>
            <a:r>
              <a:rPr lang="vi-VN" sz="3600" dirty="0">
                <a:solidFill>
                  <a:srgbClr val="FF0000"/>
                </a:solidFill>
                <a:effectLst/>
                <a:latin typeface="HP-211" panose="020B0803050302020204" pitchFamily="34" charset="0"/>
                <a:ea typeface="Times New Roman" panose="02020603050405020304" pitchFamily="18" charset="0"/>
              </a:rPr>
              <a:t>- </a:t>
            </a:r>
            <a:r>
              <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đọc ngắt nhịp thơ: </a:t>
            </a:r>
          </a:p>
          <a:p>
            <a:pPr algn="ct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Nghỉ hè em thích nhất</a:t>
            </a:r>
          </a:p>
          <a:p>
            <a:pPr algn="ct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Được theo mẹ về quê</a:t>
            </a:r>
            <a:endPar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ea typeface="Times New Roman" panose="02020603050405020304" pitchFamily="18" charset="0"/>
                <a:cs typeface="Times New Roman" panose="02020603050405020304" pitchFamily="18" charset="0"/>
              </a:rPr>
              <a:t>  Bà em cũng mừng ghê</a:t>
            </a:r>
          </a:p>
          <a:p>
            <a:pPr algn="ct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Khi thấy em vào ngõ.</a:t>
            </a:r>
          </a:p>
          <a:p>
            <a:endParaRPr lang="vi-VN"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B78E0BB3-545D-AF29-502C-0CE7F5BB3EFC}"/>
              </a:ext>
            </a:extLst>
          </p:cNvPr>
          <p:cNvCxnSpPr/>
          <p:nvPr/>
        </p:nvCxnSpPr>
        <p:spPr>
          <a:xfrm flipH="1">
            <a:off x="5326380" y="2009775"/>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670AB5-9B3C-8151-D4B0-F3D3C2135F70}"/>
              </a:ext>
            </a:extLst>
          </p:cNvPr>
          <p:cNvCxnSpPr/>
          <p:nvPr/>
        </p:nvCxnSpPr>
        <p:spPr>
          <a:xfrm flipH="1">
            <a:off x="8081826" y="2009774"/>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6430E2-51F5-46FF-64D1-1580A1368725}"/>
              </a:ext>
            </a:extLst>
          </p:cNvPr>
          <p:cNvCxnSpPr/>
          <p:nvPr/>
        </p:nvCxnSpPr>
        <p:spPr>
          <a:xfrm flipH="1">
            <a:off x="7991338" y="2589413"/>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F7A41B-154C-EDFC-7A61-69BF43A658A3}"/>
              </a:ext>
            </a:extLst>
          </p:cNvPr>
          <p:cNvCxnSpPr/>
          <p:nvPr/>
        </p:nvCxnSpPr>
        <p:spPr>
          <a:xfrm flipH="1">
            <a:off x="5145405" y="3131082"/>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666-C602-0D9A-06D5-F12C1BAB2D91}"/>
              </a:ext>
            </a:extLst>
          </p:cNvPr>
          <p:cNvCxnSpPr/>
          <p:nvPr/>
        </p:nvCxnSpPr>
        <p:spPr>
          <a:xfrm flipH="1">
            <a:off x="8172313" y="3131082"/>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577E3C-A183-D708-8F51-F222A03487F0}"/>
              </a:ext>
            </a:extLst>
          </p:cNvPr>
          <p:cNvCxnSpPr/>
          <p:nvPr/>
        </p:nvCxnSpPr>
        <p:spPr>
          <a:xfrm flipH="1">
            <a:off x="8005895" y="3710721"/>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EAC079-DC59-90EF-51DA-B54E3DCC9E3A}"/>
              </a:ext>
            </a:extLst>
          </p:cNvPr>
          <p:cNvCxnSpPr/>
          <p:nvPr/>
        </p:nvCxnSpPr>
        <p:spPr>
          <a:xfrm flipH="1">
            <a:off x="7907653" y="3667987"/>
            <a:ext cx="180975" cy="409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65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89" y="67453"/>
            <a:ext cx="1387366" cy="693683"/>
          </a:xfrm>
          <a:prstGeom prst="rect">
            <a:avLst/>
          </a:prstGeom>
        </p:spPr>
      </p:pic>
      <p:sp>
        <p:nvSpPr>
          <p:cNvPr id="9" name="TextBox 8">
            <a:extLst>
              <a:ext uri="{FF2B5EF4-FFF2-40B4-BE49-F238E27FC236}">
                <a16:creationId xmlns:a16="http://schemas.microsoft.com/office/drawing/2014/main" id="{BB2EE762-07A4-4573-8189-1171AEB70A25}"/>
              </a:ext>
            </a:extLst>
          </p:cNvPr>
          <p:cNvSpPr txBox="1"/>
          <p:nvPr/>
        </p:nvSpPr>
        <p:spPr>
          <a:xfrm>
            <a:off x="2729325" y="67453"/>
            <a:ext cx="5948854" cy="1202893"/>
          </a:xfrm>
          <a:prstGeom prst="rect">
            <a:avLst/>
          </a:prstGeom>
          <a:noFill/>
        </p:spPr>
        <p:txBody>
          <a:bodyPr wrap="square">
            <a:spAutoFit/>
          </a:bodyPr>
          <a:lstStyle/>
          <a:p>
            <a:pPr algn="ctr">
              <a:spcAft>
                <a:spcPts val="500"/>
              </a:spcAft>
            </a:pPr>
            <a:r>
              <a:rPr lang="en-US" sz="4000" b="0" i="0" u="none" strike="noStrike">
                <a:solidFill>
                  <a:srgbClr val="FF0000"/>
                </a:solidFill>
                <a:effectLst/>
                <a:latin typeface="Arial" panose="020B0604020202020204" pitchFamily="34" charset="0"/>
              </a:rPr>
              <a:t>VỀ THĂM QUÊ </a:t>
            </a:r>
          </a:p>
          <a:p>
            <a:pPr algn="ctr">
              <a:spcAft>
                <a:spcPts val="500"/>
              </a:spcAft>
            </a:pPr>
            <a:r>
              <a:rPr lang="vi-VN" sz="2800" b="0" i="0" u="none" strike="noStrike">
                <a:solidFill>
                  <a:srgbClr val="727500"/>
                </a:solidFill>
                <a:effectLst/>
                <a:latin typeface="Arial" panose="020B0604020202020204" pitchFamily="34" charset="0"/>
              </a:rPr>
              <a:t>(Trích)</a:t>
            </a:r>
            <a:endParaRPr lang="vi-VN" sz="2800" b="0" i="0" u="none" strike="noStrike">
              <a:effectLst/>
              <a:latin typeface="Arial" panose="020B0604020202020204" pitchFamily="34" charset="0"/>
            </a:endParaRPr>
          </a:p>
        </p:txBody>
      </p:sp>
      <p:pic>
        <p:nvPicPr>
          <p:cNvPr id="10" name="Picture 9">
            <a:hlinkClick r:id="rId4"/>
            <a:extLst>
              <a:ext uri="{FF2B5EF4-FFF2-40B4-BE49-F238E27FC236}">
                <a16:creationId xmlns:a16="http://schemas.microsoft.com/office/drawing/2014/main" id="{F687D1C9-95CA-4376-BC97-3C49221B05D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2" y="481"/>
            <a:ext cx="870505" cy="871390"/>
          </a:xfrm>
          <a:prstGeom prst="rect">
            <a:avLst/>
          </a:prstGeom>
        </p:spPr>
      </p:pic>
      <p:sp>
        <p:nvSpPr>
          <p:cNvPr id="12" name="TextBox 11">
            <a:extLst>
              <a:ext uri="{FF2B5EF4-FFF2-40B4-BE49-F238E27FC236}">
                <a16:creationId xmlns:a16="http://schemas.microsoft.com/office/drawing/2014/main" id="{D576B3CE-3DD1-693D-86F0-D15F69BB2DAA}"/>
              </a:ext>
            </a:extLst>
          </p:cNvPr>
          <p:cNvSpPr txBox="1"/>
          <p:nvPr/>
        </p:nvSpPr>
        <p:spPr>
          <a:xfrm>
            <a:off x="608974" y="1196726"/>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Nghỉ hè em thích nhất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theo mẹ về quê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 em cũng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ừng gh</a:t>
            </a:r>
            <a:r>
              <a:rPr lang="en-US" sz="2800">
                <a:solidFill>
                  <a:prstClr val="black"/>
                </a:solidFill>
                <a:latin typeface="Arial" panose="020B0604020202020204" pitchFamily="34" charset="0"/>
              </a:rPr>
              <a:t>ê</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Khi thấy em vào ngõ.</a:t>
            </a:r>
          </a:p>
        </p:txBody>
      </p:sp>
      <p:sp>
        <p:nvSpPr>
          <p:cNvPr id="13" name="TextBox 12">
            <a:extLst>
              <a:ext uri="{FF2B5EF4-FFF2-40B4-BE49-F238E27FC236}">
                <a16:creationId xmlns:a16="http://schemas.microsoft.com/office/drawing/2014/main" id="{2AA68C8C-CCB7-7D0C-B17D-10798ADFC580}"/>
              </a:ext>
            </a:extLst>
          </p:cNvPr>
          <p:cNvSpPr txBox="1"/>
          <p:nvPr/>
        </p:nvSpPr>
        <p:spPr>
          <a:xfrm>
            <a:off x="608974" y="3442252"/>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Mảnh vườn quê bé nhỏ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Bao nhiêu là thứ cây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Bà mỗi năm mỗi g</a:t>
            </a:r>
            <a:r>
              <a:rPr kumimoji="0" lang="en-US" sz="2800" b="0" i="0" u="none" strike="noStrike" kern="1200" cap="none" spc="0" normalizeH="0" baseline="0" noProof="0">
                <a:ln>
                  <a:noFill/>
                </a:ln>
                <a:effectLst/>
                <a:uLnTx/>
                <a:uFillTx/>
                <a:latin typeface="Arial" panose="020B0604020202020204" pitchFamily="34" charset="0"/>
                <a:ea typeface="+mn-ea"/>
                <a:cs typeface="+mn-cs"/>
              </a:rPr>
              <a:t>ầ</a:t>
            </a:r>
            <a:r>
              <a:rPr kumimoji="0" lang="vi-VN" sz="2800" b="0" i="0" u="none" strike="noStrike" kern="1200" cap="none" spc="0" normalizeH="0" baseline="0" noProof="0">
                <a:ln>
                  <a:noFill/>
                </a:ln>
                <a:effectLst/>
                <a:uLnTx/>
                <a:uFillTx/>
                <a:latin typeface="Arial" panose="020B0604020202020204" pitchFamily="34" charset="0"/>
                <a:ea typeface="+mn-ea"/>
                <a:cs typeface="+mn-cs"/>
              </a:rPr>
              <a:t>y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Chắc bà luôn vất vả.</a:t>
            </a:r>
          </a:p>
        </p:txBody>
      </p:sp>
      <p:sp>
        <p:nvSpPr>
          <p:cNvPr id="14" name="TextBox 13">
            <a:extLst>
              <a:ext uri="{FF2B5EF4-FFF2-40B4-BE49-F238E27FC236}">
                <a16:creationId xmlns:a16="http://schemas.microsoft.com/office/drawing/2014/main" id="{21D4E2BC-9C63-C801-BB2B-D1E6309D764E}"/>
              </a:ext>
            </a:extLst>
          </p:cNvPr>
          <p:cNvSpPr txBox="1"/>
          <p:nvPr/>
        </p:nvSpPr>
        <p:spPr>
          <a:xfrm>
            <a:off x="6175201" y="1187521"/>
            <a:ext cx="4691270" cy="200824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Vườn bà có nhiều quả</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Chẳng mấy lúc bà ăn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Bà bảo thích để dành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R="0" lvl="0" defTabSz="914400" rtl="0" eaLnBrk="1" fontAlgn="auto" latinLnBrk="0" hangingPunct="1">
              <a:lnSpc>
                <a:spcPct val="100000"/>
              </a:lnSpc>
              <a:spcBef>
                <a:spcPts val="0"/>
              </a:spcBef>
              <a:spcAft>
                <a:spcPts val="500"/>
              </a:spcAft>
              <a:buClrTx/>
              <a:buSzTx/>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Cho cháu về ra hái.</a:t>
            </a:r>
          </a:p>
        </p:txBody>
      </p:sp>
      <p:sp>
        <p:nvSpPr>
          <p:cNvPr id="15" name="TextBox 14">
            <a:extLst>
              <a:ext uri="{FF2B5EF4-FFF2-40B4-BE49-F238E27FC236}">
                <a16:creationId xmlns:a16="http://schemas.microsoft.com/office/drawing/2014/main" id="{8F098DA5-9632-57A9-9186-42BCF22CED80}"/>
              </a:ext>
            </a:extLst>
          </p:cNvPr>
          <p:cNvSpPr txBox="1"/>
          <p:nvPr/>
        </p:nvSpPr>
        <p:spPr>
          <a:xfrm>
            <a:off x="6096000" y="3425523"/>
            <a:ext cx="4691270" cy="33650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Em mồ hôi nhễ nhại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Bà theo quạt liền tay.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Từ tay bà gió đến </a:t>
            </a:r>
            <a:endParaRPr kumimoji="0" lang="en-US" sz="2800" b="0" i="0" u="none" strike="noStrike" kern="1200" cap="none" spc="0" normalizeH="0" baseline="0" noProof="0">
              <a:ln>
                <a:noFill/>
              </a:ln>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effectLst/>
                <a:uLnTx/>
                <a:uFillTx/>
                <a:latin typeface="Arial" panose="020B0604020202020204" pitchFamily="34" charset="0"/>
                <a:ea typeface="+mn-ea"/>
                <a:cs typeface="+mn-cs"/>
              </a:rPr>
              <a:t>Thơm bao hương quả vườn Thoáng nghe bà kể chuyện Gió th</a:t>
            </a:r>
            <a:r>
              <a:rPr lang="en-US" sz="2800">
                <a:latin typeface="Arial" panose="020B0604020202020204" pitchFamily="34" charset="0"/>
              </a:rPr>
              <a:t>ơ</a:t>
            </a:r>
            <a:r>
              <a:rPr kumimoji="0" lang="vi-VN" sz="2800" b="0" i="0" u="none" strike="noStrike" kern="1200" cap="none" spc="0" normalizeH="0" baseline="0" noProof="0">
                <a:ln>
                  <a:noFill/>
                </a:ln>
                <a:effectLst/>
                <a:uLnTx/>
                <a:uFillTx/>
                <a:latin typeface="Arial" panose="020B0604020202020204" pitchFamily="34" charset="0"/>
                <a:ea typeface="+mn-ea"/>
                <a:cs typeface="+mn-cs"/>
              </a:rPr>
              <a:t>m say chập chờn.</a:t>
            </a:r>
          </a:p>
          <a:p>
            <a:pPr marL="0" marR="0" lvl="0" indent="0" defTabSz="914400" rtl="0" eaLnBrk="1" fontAlgn="auto" latinLnBrk="0" hangingPunct="1">
              <a:lnSpc>
                <a:spcPct val="100000"/>
              </a:lnSpc>
              <a:spcBef>
                <a:spcPts val="0"/>
              </a:spcBef>
              <a:spcAft>
                <a:spcPts val="50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(Xuân Hoài)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Hexagon 20">
            <a:extLst>
              <a:ext uri="{FF2B5EF4-FFF2-40B4-BE49-F238E27FC236}">
                <a16:creationId xmlns:a16="http://schemas.microsoft.com/office/drawing/2014/main" id="{04ACAE2F-4A75-8938-03AB-5268390FB9A7}"/>
              </a:ext>
            </a:extLst>
          </p:cNvPr>
          <p:cNvSpPr/>
          <p:nvPr/>
        </p:nvSpPr>
        <p:spPr>
          <a:xfrm>
            <a:off x="210189" y="1223230"/>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1</a:t>
            </a:r>
          </a:p>
        </p:txBody>
      </p:sp>
      <p:sp>
        <p:nvSpPr>
          <p:cNvPr id="22" name="Hexagon 21">
            <a:extLst>
              <a:ext uri="{FF2B5EF4-FFF2-40B4-BE49-F238E27FC236}">
                <a16:creationId xmlns:a16="http://schemas.microsoft.com/office/drawing/2014/main" id="{A24CFE04-CD9C-FB49-AEBD-596094A21218}"/>
              </a:ext>
            </a:extLst>
          </p:cNvPr>
          <p:cNvSpPr/>
          <p:nvPr/>
        </p:nvSpPr>
        <p:spPr>
          <a:xfrm>
            <a:off x="201985" y="3505035"/>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2</a:t>
            </a:r>
          </a:p>
        </p:txBody>
      </p:sp>
      <p:sp>
        <p:nvSpPr>
          <p:cNvPr id="23" name="Hexagon 22">
            <a:extLst>
              <a:ext uri="{FF2B5EF4-FFF2-40B4-BE49-F238E27FC236}">
                <a16:creationId xmlns:a16="http://schemas.microsoft.com/office/drawing/2014/main" id="{0725283C-3645-6504-E2AF-24E294F694FD}"/>
              </a:ext>
            </a:extLst>
          </p:cNvPr>
          <p:cNvSpPr/>
          <p:nvPr/>
        </p:nvSpPr>
        <p:spPr>
          <a:xfrm>
            <a:off x="5605741" y="1270346"/>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3</a:t>
            </a:r>
          </a:p>
        </p:txBody>
      </p:sp>
      <p:sp>
        <p:nvSpPr>
          <p:cNvPr id="24" name="Hexagon 23">
            <a:extLst>
              <a:ext uri="{FF2B5EF4-FFF2-40B4-BE49-F238E27FC236}">
                <a16:creationId xmlns:a16="http://schemas.microsoft.com/office/drawing/2014/main" id="{702D8528-F580-9CBA-D0C1-32376E0D2F57}"/>
              </a:ext>
            </a:extLst>
          </p:cNvPr>
          <p:cNvSpPr/>
          <p:nvPr/>
        </p:nvSpPr>
        <p:spPr>
          <a:xfrm>
            <a:off x="5605741" y="3490732"/>
            <a:ext cx="446745" cy="385125"/>
          </a:xfrm>
          <a:prstGeom prst="hexag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CC"/>
                </a:solidFill>
              </a:rPr>
              <a:t>4</a:t>
            </a:r>
          </a:p>
        </p:txBody>
      </p:sp>
    </p:spTree>
    <p:extLst>
      <p:ext uri="{BB962C8B-B14F-4D97-AF65-F5344CB8AC3E}">
        <p14:creationId xmlns:p14="http://schemas.microsoft.com/office/powerpoint/2010/main" val="370541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3005</TotalTime>
  <Words>1110</Words>
  <Application>Microsoft Office PowerPoint</Application>
  <PresentationFormat>Widescreen</PresentationFormat>
  <Paragraphs>167</Paragraphs>
  <Slides>20</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Arial</vt:lpstr>
      <vt:lpstr>Arial(Body)</vt:lpstr>
      <vt:lpstr>Calibri</vt:lpstr>
      <vt:lpstr>Calibri Light</vt:lpstr>
      <vt:lpstr>HP-211</vt:lpstr>
      <vt:lpstr>Times New Roman</vt:lpstr>
      <vt:lpstr>Trebuchet MS</vt:lpstr>
      <vt:lpstr>UTM Cookies</vt:lpstr>
      <vt:lpstr>Wingdings 3</vt:lpstr>
      <vt:lpstr>1_Office Theme</vt:lpstr>
      <vt:lpstr>2_Office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689</cp:revision>
  <dcterms:created xsi:type="dcterms:W3CDTF">2020-10-25T22:14:19Z</dcterms:created>
  <dcterms:modified xsi:type="dcterms:W3CDTF">2023-09-20T03:18:03Z</dcterms:modified>
</cp:coreProperties>
</file>