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docProps/custom.xml" ContentType="application/vnd.openxmlformats-officedocument.custom-propertie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tags/tag6.xml" ContentType="application/vnd.openxmlformats-officedocument.presentationml.tag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41"/>
  </p:notesMasterIdLst>
  <p:sldIdLst>
    <p:sldId id="301" r:id="rId7"/>
    <p:sldId id="379" r:id="rId8"/>
    <p:sldId id="302" r:id="rId9"/>
    <p:sldId id="427" r:id="rId10"/>
    <p:sldId id="303" r:id="rId11"/>
    <p:sldId id="266" r:id="rId12"/>
    <p:sldId id="430" r:id="rId13"/>
    <p:sldId id="428" r:id="rId14"/>
    <p:sldId id="429" r:id="rId15"/>
    <p:sldId id="353" r:id="rId16"/>
    <p:sldId id="375" r:id="rId17"/>
    <p:sldId id="411" r:id="rId18"/>
    <p:sldId id="270" r:id="rId19"/>
    <p:sldId id="359" r:id="rId20"/>
    <p:sldId id="420" r:id="rId21"/>
    <p:sldId id="421" r:id="rId22"/>
    <p:sldId id="363" r:id="rId23"/>
    <p:sldId id="422" r:id="rId24"/>
    <p:sldId id="431" r:id="rId25"/>
    <p:sldId id="364" r:id="rId26"/>
    <p:sldId id="432" r:id="rId27"/>
    <p:sldId id="423" r:id="rId28"/>
    <p:sldId id="366" r:id="rId29"/>
    <p:sldId id="360" r:id="rId30"/>
    <p:sldId id="386" r:id="rId31"/>
    <p:sldId id="391" r:id="rId32"/>
    <p:sldId id="392" r:id="rId33"/>
    <p:sldId id="433" r:id="rId34"/>
    <p:sldId id="361" r:id="rId35"/>
    <p:sldId id="434" r:id="rId36"/>
    <p:sldId id="418" r:id="rId37"/>
    <p:sldId id="424" r:id="rId38"/>
    <p:sldId id="425" r:id="rId39"/>
    <p:sldId id="35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E5FF"/>
    <a:srgbClr val="FF99CC"/>
    <a:srgbClr val="FF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FE3C1-98A7-40C2-A733-6A1888E3160B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3B1D7-2842-4B6B-B62B-F3CB4B9B38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tiểu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mù</a:t>
            </a:r>
            <a:r>
              <a:rPr lang="en-US" dirty="0"/>
              <a:t> </a:t>
            </a:r>
            <a:r>
              <a:rPr lang="en-US" dirty="0" err="1"/>
              <a:t>cang</a:t>
            </a:r>
            <a:r>
              <a:rPr lang="en-US" dirty="0"/>
              <a:t> </a:t>
            </a:r>
            <a:r>
              <a:rPr lang="en-US" dirty="0" err="1"/>
              <a:t>chải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35B8FC-413B-4F34-97F8-A84D307A3A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BB0187-27A3-4173-AC0E-A617CD7D5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 t="67000"/>
          <a:stretch>
            <a:fillRect/>
          </a:stretch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screen"/>
          <a:srcRect l="20108"/>
          <a:stretch>
            <a:fillRect/>
          </a:stretch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screen"/>
          <a:srcRect r="71323"/>
          <a:stretch>
            <a:fillRect/>
          </a:stretch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 cstate="screen"/>
          <a:srcRect t="27667" r="71323" b="9000"/>
          <a:stretch>
            <a:fillRect/>
          </a:stretch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screen"/>
          <a:srcRect t="66000"/>
          <a:stretch>
            <a:fillRect/>
          </a:stretch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</a:blip>
          <a:srcRect/>
          <a:stretch>
            <a:fillRect/>
          </a:stretch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</a:blip>
          <a:srcRect l="20131"/>
          <a:stretch>
            <a:fillRect/>
          </a:stretch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/>
          <p:cNvPicPr>
            <a:picLocks noChangeAspect="1"/>
          </p:cNvPicPr>
          <p:nvPr userDrawn="1"/>
        </p:nvPicPr>
        <p:blipFill>
          <a:blip r:embed="rId7" cstate="screen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/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2025/5/10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2025/5/10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2025/5/10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2025/5/10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2025/5/10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2025/5/10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2025/5/10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2025/5/10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2025/5/10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2025/5/10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2025/5/10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180975"/>
            <a:ext cx="1162050" cy="1162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180975"/>
            <a:ext cx="1162050" cy="1162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799E5-4B0C-4C5F-B420-99CCC5152F43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4B412-3EC9-41C4-A378-6701667D1D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180975"/>
            <a:ext cx="1162050" cy="1162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2025/5/10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9.jpeg"/><Relationship Id="rId7" Type="http://schemas.microsoft.com/office/2007/relationships/hdphoto" Target="../media/hdphoto4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53.png"/><Relationship Id="rId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55.png"/><Relationship Id="rId5" Type="http://schemas.microsoft.com/office/2007/relationships/hdphoto" Target="../media/hdphoto17.wdp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6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56.png"/><Relationship Id="rId5" Type="http://schemas.microsoft.com/office/2007/relationships/hdphoto" Target="../media/hdphoto17.wdp"/><Relationship Id="rId4" Type="http://schemas.openxmlformats.org/officeDocument/2006/relationships/image" Target="../media/image54.png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6.xml"/><Relationship Id="rId7" Type="http://schemas.openxmlformats.org/officeDocument/2006/relationships/image" Target="../media/image5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8.jpeg"/><Relationship Id="rId5" Type="http://schemas.openxmlformats.org/officeDocument/2006/relationships/slideLayout" Target="../slideLayouts/slideLayout51.xml"/><Relationship Id="rId4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microsoft.com/office/2007/relationships/hdphoto" Target="../media/hdphoto17.wdp"/><Relationship Id="rId5" Type="http://schemas.openxmlformats.org/officeDocument/2006/relationships/image" Target="../media/image54.png"/><Relationship Id="rId4" Type="http://schemas.openxmlformats.org/officeDocument/2006/relationships/image" Target="../media/image61.jpeg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microsoft.com/office/2007/relationships/hdphoto" Target="../media/hdphoto21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17.wdp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microsoft.com/office/2007/relationships/hdphoto" Target="../media/hdphoto19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56.png"/><Relationship Id="rId5" Type="http://schemas.openxmlformats.org/officeDocument/2006/relationships/image" Target="../media/image67.png"/><Relationship Id="rId4" Type="http://schemas.microsoft.com/office/2007/relationships/hdphoto" Target="../media/hdphoto17.wdp"/><Relationship Id="rId9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1.xml"/><Relationship Id="rId6" Type="http://schemas.microsoft.com/office/2007/relationships/hdphoto" Target="../media/hdphoto22.wdp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microsoft.com/office/2007/relationships/hdphoto" Target="../media/hdphoto18.wdp"/><Relationship Id="rId5" Type="http://schemas.openxmlformats.org/officeDocument/2006/relationships/image" Target="../media/image55.png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18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55.png"/><Relationship Id="rId5" Type="http://schemas.microsoft.com/office/2007/relationships/hdphoto" Target="../media/hdphoto21.wdp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1.wdp"/><Relationship Id="rId18" Type="http://schemas.openxmlformats.org/officeDocument/2006/relationships/slide" Target="slide6.xml"/><Relationship Id="rId3" Type="http://schemas.openxmlformats.org/officeDocument/2006/relationships/image" Target="../media/image26.png"/><Relationship Id="rId21" Type="http://schemas.openxmlformats.org/officeDocument/2006/relationships/image" Target="../media/image33.png"/><Relationship Id="rId7" Type="http://schemas.openxmlformats.org/officeDocument/2006/relationships/slide" Target="slide3.xml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5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27.png"/><Relationship Id="rId15" Type="http://schemas.openxmlformats.org/officeDocument/2006/relationships/image" Target="../media/image31.png"/><Relationship Id="rId23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20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slide" Target="slide4.xml"/><Relationship Id="rId22" Type="http://schemas.microsoft.com/office/2007/relationships/hdphoto" Target="../media/hdphoto1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1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20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57.png"/><Relationship Id="rId5" Type="http://schemas.microsoft.com/office/2007/relationships/hdphoto" Target="../media/hdphoto19.wdp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microsoft.com/office/2007/relationships/hdphoto" Target="../media/hdphoto19.wdp"/><Relationship Id="rId5" Type="http://schemas.openxmlformats.org/officeDocument/2006/relationships/image" Target="../media/image56.png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9.gif"/><Relationship Id="rId7" Type="http://schemas.openxmlformats.org/officeDocument/2006/relationships/image" Target="../media/image7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0.gif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6" Type="http://schemas.openxmlformats.org/officeDocument/2006/relationships/image" Target="../media/image75.gif"/><Relationship Id="rId5" Type="http://schemas.microsoft.com/office/2007/relationships/hdphoto" Target="../media/hdphoto19.wdp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78.png"/><Relationship Id="rId4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55.png"/><Relationship Id="rId5" Type="http://schemas.microsoft.com/office/2007/relationships/hdphoto" Target="../media/hdphoto17.wdp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microsoft.com/office/2007/relationships/hdphoto" Target="../media/hdphoto19.wdp"/><Relationship Id="rId5" Type="http://schemas.openxmlformats.org/officeDocument/2006/relationships/image" Target="../media/image56.png"/><Relationship Id="rId4" Type="http://schemas.microsoft.com/office/2007/relationships/hdphoto" Target="../media/hdphoto17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www.freeppt7.com/" TargetMode="Externa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9.gif"/><Relationship Id="rId7" Type="http://schemas.openxmlformats.org/officeDocument/2006/relationships/image" Target="../media/image42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openxmlformats.org/officeDocument/2006/relationships/image" Target="../media/image40.gif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gif"/><Relationship Id="rId7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gif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gif"/><Relationship Id="rId11" Type="http://schemas.openxmlformats.org/officeDocument/2006/relationships/image" Target="../media/image50.png"/><Relationship Id="rId5" Type="http://schemas.openxmlformats.org/officeDocument/2006/relationships/image" Target="../media/image42.gif"/><Relationship Id="rId10" Type="http://schemas.microsoft.com/office/2007/relationships/hdphoto" Target="../media/hdphoto15.wdp"/><Relationship Id="rId4" Type="http://schemas.openxmlformats.org/officeDocument/2006/relationships/image" Target="../media/image40.gif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50" t="12166" r="48160" b="15482"/>
          <a:stretch>
            <a:fillRect/>
          </a:stretch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67" t="9162" r="46758" b="19983"/>
          <a:stretch>
            <a:fillRect/>
          </a:stretch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6084" b="20229"/>
          <a:stretch>
            <a:fillRect/>
          </a:stretch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51" t="10074" r="47610" b="16560"/>
          <a:stretch>
            <a:fillRect/>
          </a:stretch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0" y="-152400"/>
            <a:ext cx="8390468" cy="3352800"/>
          </a:xfrm>
          <a:prstGeom prst="cloudCallout">
            <a:avLst>
              <a:gd name="adj1" fmla="val -10034"/>
              <a:gd name="adj2" fmla="val 56756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Hằng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xuôi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đạp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7341" y="657225"/>
            <a:ext cx="2809644" cy="863367"/>
            <a:chOff x="452528" y="606462"/>
            <a:chExt cx="1650509" cy="647567"/>
          </a:xfrm>
        </p:grpSpPr>
        <p:sp>
          <p:nvSpPr>
            <p:cNvPr id="3" name="TextBox 2"/>
            <p:cNvSpPr txBox="1"/>
            <p:nvPr/>
          </p:nvSpPr>
          <p:spPr>
            <a:xfrm>
              <a:off x="452528" y="606462"/>
              <a:ext cx="1613647" cy="62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26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9390" y="631530"/>
              <a:ext cx="1613647" cy="62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C7D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26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919730" y="370205"/>
            <a:ext cx="7987030" cy="140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65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CÁC MIỀN ĐẤT NƯỚC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0375" y="1361615"/>
            <a:ext cx="715443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từng đến thăm những vùng miền nào của đất nước mình?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2623" y="1521079"/>
            <a:ext cx="927752" cy="488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845" y="2901353"/>
            <a:ext cx="10568763" cy="21062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58930" y="4813504"/>
            <a:ext cx="2971933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bậc thang ở Sa Pa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81153" y="4813504"/>
            <a:ext cx="2971933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Quảng Ninh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79937" y="4840933"/>
            <a:ext cx="4130961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Húc, 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Ngọc Sơn ở Hà Nội</a:t>
            </a: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/>
            <a:r>
              <a:rPr lang="vi-VN" sz="2800" dirty="0">
                <a:latin typeface="+mj-lt"/>
              </a:rPr>
              <a:t>Đất nước Việt Nam thật tươi đẹp. Hãy cùng nhau đi thăm các miền đất nước qua những câu ca dao.</a:t>
            </a:r>
          </a:p>
          <a:p>
            <a:pPr indent="228600" algn="just"/>
            <a:r>
              <a:rPr lang="vi-VN" sz="2800" dirty="0">
                <a:latin typeface="+mj-lt"/>
              </a:rPr>
              <a:t>Đầu tiên, chúng ta sẽ đến Phú Thọ, miền Bắc </a:t>
            </a:r>
          </a:p>
          <a:p>
            <a:pPr algn="just"/>
            <a:r>
              <a:rPr lang="vi-VN" sz="2800" dirty="0">
                <a:latin typeface="+mj-lt"/>
              </a:rPr>
              <a:t>nước ta, nơi có đền thờ Vua Hùng, nơi được gọi </a:t>
            </a:r>
          </a:p>
          <a:p>
            <a:pPr algn="just"/>
            <a:r>
              <a:rPr lang="vi-VN" sz="2800" dirty="0">
                <a:latin typeface="+mj-lt"/>
              </a:rPr>
              <a:t>là “quê cha đất tổ”:</a:t>
            </a:r>
          </a:p>
          <a:p>
            <a:pPr indent="228600" algn="just"/>
            <a:r>
              <a:rPr lang="vi-VN" sz="2800" dirty="0">
                <a:latin typeface="+mj-lt"/>
              </a:rPr>
              <a:t>Dù ai đi ngược về xuôi</a:t>
            </a:r>
          </a:p>
          <a:p>
            <a:pPr algn="just"/>
            <a:r>
              <a:rPr lang="vi-VN" sz="2800" dirty="0">
                <a:latin typeface="+mj-lt"/>
              </a:rPr>
              <a:t>Nhớ ngày Giỗ Tổ mùng Mười tháng Ba.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87161" y="429956"/>
            <a:ext cx="3282958" cy="849574"/>
            <a:chOff x="635794" y="-97724"/>
            <a:chExt cx="1594675" cy="637181"/>
          </a:xfrm>
        </p:grpSpPr>
        <p:sp>
          <p:nvSpPr>
            <p:cNvPr id="4" name="TextBox 3"/>
            <p:cNvSpPr txBox="1"/>
            <p:nvPr/>
          </p:nvSpPr>
          <p:spPr>
            <a:xfrm>
              <a:off x="1047034" y="-97724"/>
              <a:ext cx="1183435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+mj-lt"/>
                </a:rPr>
                <a:t>ĐỌC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MẪU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2" t="2351" r="1"/>
            <a:stretch>
              <a:fillRect/>
            </a:stretch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TRÊN CÁC MIỀN ĐẤT NƯỚC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8800" y="315234"/>
            <a:ext cx="3365066" cy="794018"/>
            <a:chOff x="635794" y="-183743"/>
            <a:chExt cx="1730533" cy="723200"/>
          </a:xfrm>
        </p:grpSpPr>
        <p:sp>
          <p:nvSpPr>
            <p:cNvPr id="4" name="TextBox 3"/>
            <p:cNvSpPr txBox="1"/>
            <p:nvPr/>
          </p:nvSpPr>
          <p:spPr>
            <a:xfrm>
              <a:off x="973397" y="-183743"/>
              <a:ext cx="1392930" cy="665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+mj-lt"/>
                </a:rPr>
                <a:t>ĐỌC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MẪU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2" t="2351" r="1"/>
            <a:stretch>
              <a:fillRect/>
            </a:stretch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377538" y="553350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TRÊN CÁC MIỀN ĐẤT NƯỚC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/>
            <a:r>
              <a:rPr lang="vi-VN" sz="2800" dirty="0">
                <a:latin typeface="+mj-lt"/>
              </a:rPr>
              <a:t>Tiếp đến, chúng ta cùng vào miền Trung:</a:t>
            </a:r>
          </a:p>
          <a:p>
            <a:pPr indent="228600" algn="ctr"/>
            <a:r>
              <a:rPr lang="vi-VN" sz="2800" dirty="0">
                <a:latin typeface="+mj-lt"/>
              </a:rPr>
              <a:t>Đường vô xứ Nghệ quanh quanh</a:t>
            </a:r>
          </a:p>
          <a:p>
            <a:pPr indent="228600" algn="ctr"/>
            <a:r>
              <a:rPr lang="vi-VN" sz="2800" dirty="0">
                <a:latin typeface="+mj-lt"/>
              </a:rPr>
              <a:t>Non xanh nước biếc như tranh họa đồ.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/>
            <a:r>
              <a:rPr lang="vi-VN" sz="2800" dirty="0">
                <a:latin typeface="+mj-lt"/>
              </a:rPr>
              <a:t>Và chúng ta cùng khám phá miền đất Nam Bộ:</a:t>
            </a:r>
          </a:p>
          <a:p>
            <a:pPr indent="228600" algn="ctr"/>
            <a:r>
              <a:rPr lang="vi-VN" sz="2800" dirty="0">
                <a:latin typeface="+mj-lt"/>
              </a:rPr>
              <a:t>Đồng Tháp Mười cò bay thẳng cánh</a:t>
            </a:r>
          </a:p>
          <a:p>
            <a:pPr indent="228600" algn="ctr"/>
            <a:r>
              <a:rPr lang="vi-VN" sz="2800" dirty="0">
                <a:latin typeface="+mj-lt"/>
              </a:rPr>
              <a:t>Nước Tháp Mười lóng lánh cá tôm.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654" y="4042005"/>
            <a:ext cx="4877844" cy="25606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8066" y="4168337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/>
            <a:r>
              <a:rPr lang="vi-VN" sz="2800" dirty="0">
                <a:latin typeface="+mj-lt"/>
              </a:rPr>
              <a:t>Vậy là chúng ta đã đi qua ba miền Bắc, Trung, Nam của đất nước. Nơi nào cũng để lại biết bao tình cảm mến thương.</a:t>
            </a:r>
          </a:p>
          <a:p>
            <a:pPr indent="228600" algn="r"/>
            <a:r>
              <a:rPr lang="vi-VN" sz="2800" dirty="0">
                <a:latin typeface="+mj-lt"/>
              </a:rPr>
              <a:t>(Thùy Dương </a:t>
            </a:r>
            <a:r>
              <a:rPr lang="vi-VN" sz="2800" i="1" dirty="0">
                <a:latin typeface="+mj-lt"/>
              </a:rPr>
              <a:t>tổng hợp</a:t>
            </a:r>
            <a:r>
              <a:rPr lang="vi-VN" sz="2800" dirty="0">
                <a:latin typeface="+mj-lt"/>
              </a:rPr>
              <a:t>)</a:t>
            </a:r>
            <a:r>
              <a:rPr lang="vi-VN" sz="2800" i="1" dirty="0">
                <a:latin typeface="+mj-lt"/>
              </a:rPr>
              <a:t> </a:t>
            </a:r>
            <a:endParaRPr lang="vi-VN" sz="2800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5" name="Picture 4" descr="鳥と森で若い女の子のイラスト のイラスト素材・ベクタ - . Image 25816579.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05" b="17777"/>
            <a:stretch>
              <a:fillRect/>
            </a:stretch>
          </p:blipFill>
          <p:spPr bwMode="auto">
            <a:xfrm>
              <a:off x="20" y="10"/>
              <a:ext cx="12191980" cy="68579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97224" y="140677"/>
              <a:ext cx="11797552" cy="66366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1" y="1552928"/>
            <a:ext cx="5164395" cy="5164395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1280392" y="1114413"/>
            <a:ext cx="3522751" cy="1357211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54672" y="339713"/>
            <a:ext cx="5729786" cy="1549400"/>
            <a:chOff x="-121940" y="1041401"/>
            <a:chExt cx="3808116" cy="1549400"/>
          </a:xfrm>
        </p:grpSpPr>
        <p:pic>
          <p:nvPicPr>
            <p:cNvPr id="20" name="PA_图片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8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010" b="10632"/>
            <a:stretch>
              <a:fillRect/>
            </a:stretch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29170" y="1557784"/>
              <a:ext cx="29166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zh-CN" sz="36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ngược</a:t>
              </a:r>
              <a:r>
                <a:rPr lang="en-US" altLang="zh-CN" sz="36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zh-CN" sz="36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xuôi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50636" y="1948175"/>
            <a:ext cx="4095168" cy="1549400"/>
            <a:chOff x="-121940" y="1041401"/>
            <a:chExt cx="3808116" cy="1549400"/>
          </a:xfrm>
        </p:grpSpPr>
        <p:pic>
          <p:nvPicPr>
            <p:cNvPr id="23" name="PA_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010" b="10632"/>
            <a:stretch>
              <a:fillRect/>
            </a:stretch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429170" y="1557784"/>
              <a:ext cx="29166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vô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15359" y="3574702"/>
            <a:ext cx="4095168" cy="1549400"/>
            <a:chOff x="-121940" y="1041401"/>
            <a:chExt cx="3808116" cy="1549400"/>
          </a:xfrm>
        </p:grpSpPr>
        <p:pic>
          <p:nvPicPr>
            <p:cNvPr id="26" name="PA_图片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8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010" b="10632"/>
            <a:stretch>
              <a:fillRect/>
            </a:stretch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429170" y="1557784"/>
              <a:ext cx="29166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12563" y="5116686"/>
            <a:ext cx="4095168" cy="1549400"/>
            <a:chOff x="-121940" y="1041401"/>
            <a:chExt cx="3808116" cy="1549400"/>
          </a:xfrm>
        </p:grpSpPr>
        <p:pic>
          <p:nvPicPr>
            <p:cNvPr id="29" name="PA_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010" b="10632"/>
            <a:stretch>
              <a:fillRect/>
            </a:stretch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429170" y="1557784"/>
              <a:ext cx="29166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lóng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lánh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9915"/>
          <a:stretch>
            <a:fillRect/>
          </a:stretch>
        </p:blipFill>
        <p:spPr bwMode="auto">
          <a:xfrm>
            <a:off x="7786075" y="4470647"/>
            <a:ext cx="3120383" cy="1861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5016687" y="202031"/>
            <a:ext cx="776411" cy="700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6565" y="31103"/>
            <a:ext cx="324763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2"/>
                </a:solidFill>
                <a:latin typeface="+mj-lt"/>
              </a:rPr>
              <a:t>Giải</a:t>
            </a:r>
            <a:r>
              <a:rPr lang="en-US" sz="36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+mj-lt"/>
              </a:rPr>
              <a:t>nghĩa</a:t>
            </a:r>
            <a:r>
              <a:rPr lang="en-US" sz="36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+mj-lt"/>
              </a:rPr>
              <a:t>từ</a:t>
            </a:r>
            <a:endParaRPr lang="en-US" sz="36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8516" y="750935"/>
            <a:ext cx="7995683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Ca dao</a:t>
            </a:r>
          </a:p>
        </p:txBody>
      </p:sp>
      <p:sp>
        <p:nvSpPr>
          <p:cNvPr id="6" name="Oval 5"/>
          <p:cNvSpPr/>
          <p:nvPr/>
        </p:nvSpPr>
        <p:spPr>
          <a:xfrm>
            <a:off x="975029" y="1070527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1318" y="869499"/>
            <a:ext cx="8496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thơ do nhân dân sáng tác, được truyền miệng.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8551" y="1344885"/>
            <a:ext cx="334172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Tranh họa đồ</a:t>
            </a:r>
          </a:p>
        </p:txBody>
      </p:sp>
      <p:sp>
        <p:nvSpPr>
          <p:cNvPr id="16" name="Oval 15"/>
          <p:cNvSpPr/>
          <p:nvPr/>
        </p:nvSpPr>
        <p:spPr>
          <a:xfrm>
            <a:off x="975029" y="1680727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93225" y="3553106"/>
            <a:ext cx="7403745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Đồng Tháp Mười</a:t>
            </a:r>
            <a:r>
              <a:rPr lang="en-US" sz="3200" dirty="0">
                <a:latin typeface="+mj-lt"/>
              </a:rPr>
              <a:t>: 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</a:rPr>
              <a:t>: tên vùng đất trũng rộng lớn ở miền Nam.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51209" y="3888525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3294" y="1299839"/>
            <a:ext cx="617731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tranh vẽ cảnh vật, sông núi.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Tranh phong cảnh là gì ? 5 giá trị, 6 chủ đề nghệ thuậ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04" y="2111295"/>
            <a:ext cx="2238810" cy="1529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94" y="2132981"/>
            <a:ext cx="2859236" cy="1502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anh Phong Cảnh Thiên Nhiên Ngôi Nhà Bên Sông SDTN149 - HapNatu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932" y="2132981"/>
            <a:ext cx="2130188" cy="1502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1" grpId="0"/>
      <p:bldP spid="15" grpId="0"/>
      <p:bldP spid="16" grpId="0" animBg="1"/>
      <p:bldP spid="17" grpId="0"/>
      <p:bldP spid="18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 tiên, chúng ta sẽ đến Phú Thọ, miền Bắc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ta, nơi có đền thờ Vua Hùng, nơi được gọi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 “quê cha đất tổ”:</a:t>
            </a:r>
          </a:p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 ai đi ngược về xuôi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 ngày Giỗ Tổ mùng Mười tháng Ba.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87161" y="429956"/>
            <a:ext cx="4760187" cy="849574"/>
            <a:chOff x="635794" y="-97724"/>
            <a:chExt cx="2312229" cy="637181"/>
          </a:xfrm>
        </p:grpSpPr>
        <p:sp>
          <p:nvSpPr>
            <p:cNvPr id="4" name="TextBox 3"/>
            <p:cNvSpPr txBox="1"/>
            <p:nvPr/>
          </p:nvSpPr>
          <p:spPr>
            <a:xfrm>
              <a:off x="1047034" y="-97724"/>
              <a:ext cx="1900989" cy="48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NỐI TIẾP ĐOẠN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2" t="2351" r="1"/>
            <a:stretch>
              <a:fillRect/>
            </a:stretch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1" y="2073024"/>
            <a:ext cx="527100" cy="38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7" y="3329214"/>
            <a:ext cx="498097" cy="38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8800" y="315234"/>
            <a:ext cx="4575411" cy="794018"/>
            <a:chOff x="635794" y="-183743"/>
            <a:chExt cx="2352970" cy="723200"/>
          </a:xfrm>
        </p:grpSpPr>
        <p:sp>
          <p:nvSpPr>
            <p:cNvPr id="4" name="TextBox 3"/>
            <p:cNvSpPr txBox="1"/>
            <p:nvPr/>
          </p:nvSpPr>
          <p:spPr>
            <a:xfrm>
              <a:off x="973397" y="-183743"/>
              <a:ext cx="2015367" cy="59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NỐI TIẾP ĐOẠN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2" t="2351" r="1"/>
            <a:stretch>
              <a:fillRect/>
            </a:stretch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5031479" y="548252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 đến, chúng ta cùng vào miền Trung: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 vô xứ Nghệ quanh quanh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Non xanh nước biếc như tranh họa đồ.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 chúng ta cùng khám phá miền đất Nam Bộ: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 Tháp Mười cò bay thẳng cánh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Tháp Mười lóng lánh cá tôm.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6" y="4168337"/>
            <a:ext cx="440701" cy="38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654" y="4042005"/>
            <a:ext cx="4877844" cy="25606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8066" y="4168337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 là chúng ta đã đi qua ba miền Bắc, Trung, Nam của đất nước. Nơi nào cũng để lại biết bao tình cảm mến thương.</a:t>
            </a:r>
          </a:p>
          <a:p>
            <a:pPr marL="0" marR="0" lvl="0" indent="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(Thùy Dương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 hợp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5" name="Picture 4" descr="鳥と森で若い女の子のイラスト のイラスト素材・ベクタ - . Image 25816579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05" b="17777"/>
            <a:stretch>
              <a:fillRect/>
            </a:stretch>
          </p:blipFill>
          <p:spPr bwMode="auto">
            <a:xfrm>
              <a:off x="20" y="10"/>
              <a:ext cx="12191980" cy="68579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97224" y="140677"/>
              <a:ext cx="11797552" cy="66366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142639" y="80699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30593" y="1453330"/>
            <a:ext cx="60478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defRPr/>
            </a:pP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defRPr/>
            </a:pP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defRPr/>
            </a:pP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3007" y="863856"/>
            <a:ext cx="511318" cy="5113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8457" y="1298001"/>
            <a:ext cx="4637808" cy="23332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42" y="3979009"/>
            <a:ext cx="3629742" cy="1842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 tiên, chúng ta sẽ đến Phú Thọ, miền Bắc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ta, nơi có đền thờ Vua Hùng, nơi được gọi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 “quê cha đất tổ”:</a:t>
            </a:r>
          </a:p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 ai đi ngược về xuôi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 ngày Giỗ Tổ mùng Mười tháng Ba.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87161" y="429956"/>
            <a:ext cx="4760187" cy="849574"/>
            <a:chOff x="635794" y="-97724"/>
            <a:chExt cx="2312229" cy="637181"/>
          </a:xfrm>
        </p:grpSpPr>
        <p:sp>
          <p:nvSpPr>
            <p:cNvPr id="4" name="TextBox 3"/>
            <p:cNvSpPr txBox="1"/>
            <p:nvPr/>
          </p:nvSpPr>
          <p:spPr>
            <a:xfrm>
              <a:off x="1047034" y="-97724"/>
              <a:ext cx="1900989" cy="48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lang="en-US" sz="2800" b="1" dirty="0">
                  <a:solidFill>
                    <a:srgbClr val="17479D"/>
                  </a:solidFill>
                  <a:latin typeface="Arial-Rounded"/>
                  <a:ea typeface="Arial-Rounded"/>
                </a:rPr>
                <a:t>TOÀN BÀI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2" t="2351" r="1"/>
            <a:stretch>
              <a:fillRect/>
            </a:stretch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 tiên, chúng ta sẽ đến Phú Thọ, miền Bắc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ta, nơi có đền thờ Vua Hùng, nơi được gọi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 “quê cha đất tổ”:</a:t>
            </a:r>
          </a:p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 ai đi ngược về xuôi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 ngày Giỗ Tổ mùng Mười tháng Ba.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1" y="2073024"/>
            <a:ext cx="527100" cy="38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7" y="3329214"/>
            <a:ext cx="498097" cy="38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23" y="0"/>
            <a:ext cx="12461823" cy="722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54" t="36111" r="22892"/>
          <a:stretch>
            <a:fillRect/>
          </a:stretch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54" t="36111" r="22892"/>
          <a:stretch>
            <a:fillRect/>
          </a:stretch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67" t="9162" r="46758" b="19983"/>
          <a:stretch>
            <a:fillRect/>
          </a:stretch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907" b="2336"/>
          <a:stretch>
            <a:fillRect/>
          </a:stretch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10431" r="17109" b="15502"/>
          <a:stretch>
            <a:fillRect/>
          </a:stretch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6084" b="20229"/>
          <a:stretch>
            <a:fillRect/>
          </a:stretch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515513" y="541009"/>
            <a:ext cx="8317803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50" t="12166" r="48160" b="15482"/>
          <a:stretch>
            <a:fillRect/>
          </a:stretch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="" xmlns:a14="http://schemas.microsoft.com/office/drawing/2010/main">
                  <a14:imgLayer r:embed="rId2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=""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5" action="ppaction://hlinksldjump"/>
          </p:cNvPr>
          <p:cNvSpPr/>
          <p:nvPr/>
        </p:nvSpPr>
        <p:spPr>
          <a:xfrm>
            <a:off x="10322560" y="183010"/>
            <a:ext cx="1635760" cy="554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5" name="Picture 4" descr="鳥と森で若い女の子のイラスト のイラスト素材・ベクタ - . Image 25816579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05" b="17777"/>
            <a:stretch>
              <a:fillRect/>
            </a:stretch>
          </p:blipFill>
          <p:spPr bwMode="auto">
            <a:xfrm>
              <a:off x="20" y="10"/>
              <a:ext cx="12191980" cy="68579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97224" y="140677"/>
              <a:ext cx="11797552" cy="66366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ounded Rectangle 7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1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224" b="13559"/>
          <a:stretch>
            <a:fillRect/>
          </a:stretch>
        </p:blipFill>
        <p:spPr>
          <a:xfrm>
            <a:off x="8961120" y="5748126"/>
            <a:ext cx="3449719" cy="11098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đúng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Ngắt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nghỉ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đúng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2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 animBg="1"/>
      <p:bldP spid="16" grpId="0" animBg="1"/>
      <p:bldP spid="17" grpId="0"/>
      <p:bldP spid="18" grpId="0" animBg="1"/>
      <p:bldP spid="19" grpId="0" animBg="1"/>
      <p:bldP spid="20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31479" y="548252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 đến, chúng ta cùng vào miền Trung: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 vô xứ Nghệ quanh quanh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Non xanh nước biếc như tranh họa đồ.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 chúng ta cùng khám phá miền đất Nam Bộ: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 Tháp Mười cò bay thẳng cánh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Tháp Mười lóng lánh cá tôm.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6" y="4168337"/>
            <a:ext cx="440701" cy="38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654" y="4042005"/>
            <a:ext cx="4877844" cy="25606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8066" y="4168337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 là chúng ta đã đi qua ba miền Bắc, Trung, Nam của đất nước. Nơi nào cũng để lại biết bao tình cảm mến thương.</a:t>
            </a:r>
          </a:p>
          <a:p>
            <a:pPr marL="0" marR="0" lvl="0" indent="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(Thùy Dương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 hợp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8800" y="315234"/>
            <a:ext cx="4575411" cy="794018"/>
            <a:chOff x="635794" y="-183743"/>
            <a:chExt cx="2352970" cy="723200"/>
          </a:xfrm>
        </p:grpSpPr>
        <p:sp>
          <p:nvSpPr>
            <p:cNvPr id="4" name="TextBox 3"/>
            <p:cNvSpPr txBox="1"/>
            <p:nvPr/>
          </p:nvSpPr>
          <p:spPr>
            <a:xfrm>
              <a:off x="973397" y="-183743"/>
              <a:ext cx="2015367" cy="59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TOÀN BÀI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2" t="2351" r="1"/>
            <a:stretch>
              <a:fillRect/>
            </a:stretch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5031479" y="548252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 đến, chúng ta cùng vào miền Trung: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 vô xứ Nghệ quanh quanh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Non xanh nước biếc như tranh họa đồ.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 chúng ta cùng khám phá miền đất Nam Bộ: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 Tháp Mười cò bay thẳng cánh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Tháp Mười lóng lánh cá tôm.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654" y="4042005"/>
            <a:ext cx="4877844" cy="25606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18502" y="4113572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 là chúng ta đã đi qua ba miền Bắc, Trung, Nam của đất nước. Nơi nào cũng để lại biết bao tình cảm mến thương.</a:t>
            </a:r>
          </a:p>
          <a:p>
            <a:pPr marL="0" marR="0" lvl="0" indent="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(Thùy Dương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 hợp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8441" flipV="1">
            <a:off x="10103621" y="4208425"/>
            <a:ext cx="1340241" cy="1698520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66" y="882729"/>
            <a:ext cx="1287521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7440" y="2935406"/>
            <a:ext cx="7670800" cy="154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sp>
        <p:nvSpPr>
          <p:cNvPr id="16" name="Rounded Rectangle 27"/>
          <p:cNvSpPr/>
          <p:nvPr/>
        </p:nvSpPr>
        <p:spPr>
          <a:xfrm>
            <a:off x="2666177" y="1777347"/>
            <a:ext cx="6504535" cy="323997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>
            <a:fillRect/>
          </a:stretch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604" y="-6900"/>
            <a:ext cx="1659592" cy="1659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9958" y="156129"/>
            <a:ext cx="759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1733" y="1379568"/>
            <a:ext cx="641668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vi-VN" sz="2800" dirty="0">
                <a:latin typeface="+mj-lt"/>
              </a:rPr>
              <a:t>Tìm các câu thơ nói về: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748" r="17336"/>
          <a:stretch>
            <a:fillRect/>
          </a:stretch>
        </p:blipFill>
        <p:spPr>
          <a:xfrm>
            <a:off x="485663" y="305784"/>
            <a:ext cx="2459418" cy="1959515"/>
          </a:xfrm>
          <a:prstGeom prst="ellipse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858628" y="2735764"/>
            <a:ext cx="2600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a. Xứ Nghệ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689027" y="2597622"/>
            <a:ext cx="5752469" cy="930832"/>
            <a:chOff x="1829681" y="3215223"/>
            <a:chExt cx="4314352" cy="698124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800" dirty="0"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29681" y="3215223"/>
              <a:ext cx="4229100" cy="698124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600" algn="ctr">
                <a:lnSpc>
                  <a:spcPct val="120000"/>
                </a:lnSpc>
              </a:pPr>
              <a:r>
                <a:rPr lang="vi-VN" sz="2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Đường vô xứ Nghệ quanh quanh</a:t>
              </a:r>
            </a:p>
            <a:p>
              <a:pPr indent="228600" algn="ctr">
                <a:lnSpc>
                  <a:spcPct val="120000"/>
                </a:lnSpc>
              </a:pPr>
              <a:r>
                <a:rPr lang="vi-VN" sz="2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Non xanh nước biếc như tranh họa đồ.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858628" y="3557665"/>
            <a:ext cx="418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b. Ngày Giỗ Tổ Hùng Vương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3745862" y="4127683"/>
            <a:ext cx="5752469" cy="930831"/>
            <a:chOff x="1829681" y="3215223"/>
            <a:chExt cx="4314352" cy="698123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800" dirty="0">
                <a:latin typeface="+mj-l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29681" y="3215223"/>
              <a:ext cx="4229100" cy="698123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600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5426"/>
                  </a:solidFill>
                  <a:latin typeface="+mj-lt"/>
                </a:rPr>
                <a:t>Dù ai đi ngược về xuôi</a:t>
              </a:r>
            </a:p>
            <a:p>
              <a:pPr indent="228600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5426"/>
                  </a:solidFill>
                  <a:latin typeface="+mj-lt"/>
                </a:rPr>
                <a:t>Nhớ ngày Giỗ Tổ mùng Mười tháng Ba.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858628" y="5068357"/>
            <a:ext cx="418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c. Đồng Tháp Mười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718056" y="5559233"/>
            <a:ext cx="5752469" cy="930832"/>
            <a:chOff x="1829681" y="3215223"/>
            <a:chExt cx="4314352" cy="698124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800" dirty="0">
                <a:latin typeface="+mj-lt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829681" y="3215223"/>
              <a:ext cx="4229100" cy="698124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600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Đồng Tháp Mười cò bay thẳng cánh</a:t>
              </a:r>
            </a:p>
            <a:p>
              <a:pPr indent="228600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Nước Tháp Mười lóng lánh cá tôm.</a:t>
              </a:r>
              <a:r>
                <a:rPr lang="vi-VN" sz="2400" dirty="0">
                  <a:solidFill>
                    <a:schemeClr val="accent2"/>
                  </a:solidFill>
                  <a:latin typeface="+mj-lt"/>
                </a:rPr>
                <a:t>a</a:t>
              </a:r>
            </a:p>
          </p:txBody>
        </p:sp>
      </p:grpSp>
      <p:pic>
        <p:nvPicPr>
          <p:cNvPr id="5" name="Picture 4" descr="A picture containing indoor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8" y="4552528"/>
            <a:ext cx="1247242" cy="20787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6686" y="372368"/>
            <a:ext cx="78109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3200" dirty="0">
                <a:latin typeface="+mj-lt"/>
              </a:rPr>
              <a:t>Ngày Giỗ Tổ là ngày nào?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15990" y="1191286"/>
            <a:ext cx="6067810" cy="1587679"/>
            <a:chOff x="1593175" y="3215223"/>
            <a:chExt cx="4550858" cy="1190759"/>
          </a:xfr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93175" y="3215223"/>
              <a:ext cx="4465606" cy="119075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indent="228600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5426"/>
                  </a:solidFill>
                  <a:latin typeface="+mj-lt"/>
                </a:rPr>
                <a:t>Dù ai đi ngược về xuôi</a:t>
              </a:r>
            </a:p>
            <a:p>
              <a:pPr indent="228600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5426"/>
                  </a:solidFill>
                  <a:latin typeface="+mj-lt"/>
                </a:rPr>
                <a:t>Nhớ ngày Giỗ Tổ mùng Mười tháng Ba.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01662" y="488569"/>
            <a:ext cx="1840627" cy="1693950"/>
            <a:chOff x="4933244" y="366426"/>
            <a:chExt cx="1380470" cy="127046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Rectangle: Rounded Corners 1"/>
            <p:cNvSpPr/>
            <p:nvPr/>
          </p:nvSpPr>
          <p:spPr>
            <a:xfrm>
              <a:off x="4933244" y="441683"/>
              <a:ext cx="1380470" cy="1195206"/>
            </a:xfrm>
            <a:prstGeom prst="roundRect">
              <a:avLst>
                <a:gd name="adj" fmla="val 22334"/>
              </a:avLst>
            </a:prstGeom>
            <a:grpFill/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4" name="Rectangle: Top Corners Rounded 3"/>
            <p:cNvSpPr/>
            <p:nvPr/>
          </p:nvSpPr>
          <p:spPr>
            <a:xfrm>
              <a:off x="5045216" y="553102"/>
              <a:ext cx="1156526" cy="967193"/>
            </a:xfrm>
            <a:prstGeom prst="round2Same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21" name="Rectangle: Top Corners Rounded 20"/>
            <p:cNvSpPr/>
            <p:nvPr/>
          </p:nvSpPr>
          <p:spPr>
            <a:xfrm>
              <a:off x="5045216" y="553101"/>
              <a:ext cx="1156526" cy="281510"/>
            </a:xfrm>
            <a:prstGeom prst="round2Same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5251450" y="366426"/>
              <a:ext cx="79375" cy="249524"/>
            </a:xfrm>
            <a:prstGeom prst="roundRect">
              <a:avLst>
                <a:gd name="adj" fmla="val 4902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5927725" y="366426"/>
              <a:ext cx="79375" cy="249524"/>
            </a:xfrm>
            <a:prstGeom prst="roundRect">
              <a:avLst>
                <a:gd name="adj" fmla="val 4902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85698" y="553100"/>
              <a:ext cx="921166" cy="3462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+mj-lt"/>
                </a:rPr>
                <a:t>Tháng 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05181" y="818024"/>
              <a:ext cx="502782" cy="56174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vi-VN" sz="4265"/>
                <a:t>10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30582" y="1252518"/>
              <a:ext cx="846626" cy="3462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vi-VN" sz="2400"/>
                <a:t>Âm lịch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0975" y="897671"/>
            <a:ext cx="8734592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3600" dirty="0">
                <a:latin typeface="+mj-lt"/>
              </a:rPr>
              <a:t>Tìm từ ngữ miêu tả vẻ đẹp của xứ Nghệ.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509465" y="1807615"/>
            <a:ext cx="7272039" cy="1801263"/>
            <a:chOff x="1829682" y="3215223"/>
            <a:chExt cx="4229100" cy="84242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/>
            <p:cNvSpPr/>
            <p:nvPr/>
          </p:nvSpPr>
          <p:spPr>
            <a:xfrm>
              <a:off x="1829682" y="3273045"/>
              <a:ext cx="4229100" cy="63036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3600" dirty="0">
                <a:latin typeface="+mj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29682" y="3215223"/>
              <a:ext cx="3971116" cy="8424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600" algn="ctr">
                <a:lnSpc>
                  <a:spcPct val="120000"/>
                </a:lnSpc>
              </a:pPr>
              <a:r>
                <a:rPr lang="vi-VN" sz="3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Đường vô xứ Nghệ quanh quanh</a:t>
              </a:r>
            </a:p>
            <a:p>
              <a:pPr indent="228600" algn="ctr">
                <a:lnSpc>
                  <a:spcPct val="120000"/>
                </a:lnSpc>
              </a:pPr>
              <a:r>
                <a:rPr lang="vi-VN" sz="3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Non xanh nước biếc như tranh họa đồ.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63842" y="3943749"/>
            <a:ext cx="317426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Non xanh nước biếc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08271" y="3943749"/>
            <a:ext cx="282962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Như tranh họa đồ</a:t>
            </a:r>
          </a:p>
        </p:txBody>
      </p:sp>
    </p:spTree>
  </p:cSld>
  <p:clrMapOvr>
    <a:masterClrMapping/>
  </p:clrMapOvr>
  <p:transition spd="slow">
    <p:wipe/>
  </p:transition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1331" y="588912"/>
            <a:ext cx="7810955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4. </a:t>
            </a:r>
            <a:r>
              <a:rPr lang="vi-VN" sz="2400" dirty="0">
                <a:latin typeface="+mj-lt"/>
              </a:rPr>
              <a:t>Chọn ý giải thích đúng cho mỗi câu sau: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3296" y="1242809"/>
            <a:ext cx="8205409" cy="25115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823932" y="2111539"/>
            <a:ext cx="425752" cy="3870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5823932" y="3298977"/>
            <a:ext cx="425752" cy="3870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3295" y="3754362"/>
            <a:ext cx="6542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* </a:t>
            </a:r>
            <a:r>
              <a:rPr lang="vi-VN" sz="2800" dirty="0">
                <a:latin typeface="+mj-lt"/>
              </a:rPr>
              <a:t>Học thuộc lòng các câu ca dao trong bài.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3556" y="4335133"/>
            <a:ext cx="5552444" cy="961427"/>
            <a:chOff x="1742712" y="3211692"/>
            <a:chExt cx="4401321" cy="1842739"/>
          </a:xfr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000" dirty="0">
                <a:latin typeface="+mj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42712" y="3211692"/>
              <a:ext cx="4316071" cy="1842739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600" algn="ctr">
                <a:lnSpc>
                  <a:spcPct val="120000"/>
                </a:lnSpc>
              </a:pPr>
              <a:r>
                <a:rPr lang="vi-VN" sz="2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Đường vô xứ Nghệ quanh quanh</a:t>
              </a:r>
            </a:p>
            <a:p>
              <a:pPr indent="228600" algn="ctr">
                <a:lnSpc>
                  <a:spcPct val="120000"/>
                </a:lnSpc>
              </a:pPr>
              <a:r>
                <a:rPr lang="vi-VN" sz="2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Non xanh nước biếc như tranh họa đồ.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37489" y="4970503"/>
            <a:ext cx="5493253" cy="1052352"/>
            <a:chOff x="1829681" y="3215223"/>
            <a:chExt cx="4314352" cy="1393318"/>
          </a:xfr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000" dirty="0"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29681" y="3215223"/>
              <a:ext cx="4229101" cy="1393318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600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5426"/>
                  </a:solidFill>
                  <a:latin typeface="+mj-lt"/>
                </a:rPr>
                <a:t>Dù ai đi ngược về xuôi</a:t>
              </a:r>
            </a:p>
            <a:p>
              <a:pPr indent="228600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5426"/>
                  </a:solidFill>
                  <a:latin typeface="+mj-lt"/>
                </a:rPr>
                <a:t>Nhớ ngày Giỗ Tổ mùng Mười tháng Ba.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9390" y="5465108"/>
            <a:ext cx="5536610" cy="930832"/>
            <a:chOff x="1829681" y="3215223"/>
            <a:chExt cx="4314352" cy="943898"/>
          </a:xfr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400" dirty="0">
                <a:latin typeface="+mj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29681" y="3215223"/>
              <a:ext cx="4229101" cy="943898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600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Đồng Tháp Mười cò bay thẳng cánh</a:t>
              </a:r>
            </a:p>
            <a:p>
              <a:pPr indent="228600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Nước Tháp Mười lóng lánh cá tôm.</a:t>
              </a:r>
              <a:endParaRPr lang="vi-VN" sz="2400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5" name="Picture 4" descr="鳥と森で若い女の子のイラスト のイラスト素材・ベクタ - . Image 25816579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05" b="17777"/>
            <a:stretch>
              <a:fillRect/>
            </a:stretch>
          </p:blipFill>
          <p:spPr bwMode="auto">
            <a:xfrm>
              <a:off x="20" y="10"/>
              <a:ext cx="12191980" cy="68579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97224" y="140677"/>
              <a:ext cx="11797552" cy="66366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1" y="1552928"/>
            <a:ext cx="5164395" cy="5164395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3441842" y="554805"/>
            <a:ext cx="8558374" cy="2342508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Wingdings" panose="05000000000000000000" pitchFamily="2" charset="2"/>
              <a:buChar char="q"/>
              <a:defRPr/>
            </a:pPr>
            <a:r>
              <a:rPr lang="vi-VN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đến Đồng Tháp Mười chưa? 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  <a:defRPr/>
            </a:pPr>
            <a:r>
              <a:rPr lang="vi-VN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nói 1 – 2 câu nêu suỹ nghĩ của em về Đồng Tháp Mười.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90782" y="138142"/>
            <a:ext cx="3529702" cy="828017"/>
            <a:chOff x="568135" y="399759"/>
            <a:chExt cx="1638567" cy="62101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contrast="1000"/>
                      </a14:imgEffect>
                      <a14:imgEffect>
                        <a14:sharpenSoften amoun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433703" cy="59953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334" y="399759"/>
              <a:ext cx="1564368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32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98893" y="669773"/>
            <a:ext cx="9143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3200" dirty="0">
                <a:latin typeface="+mj-lt"/>
              </a:rPr>
              <a:t>Tìm những tên riêng được nhắc đến trong bài.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847" y="2002693"/>
            <a:ext cx="8443356" cy="4717165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>
            <a:off x="5160906" y="2806680"/>
            <a:ext cx="10267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22066" y="3201841"/>
            <a:ext cx="9334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429363" y="3201841"/>
            <a:ext cx="57957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405003" y="3430618"/>
            <a:ext cx="10267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192126" y="4543308"/>
            <a:ext cx="7012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100378" y="5167246"/>
            <a:ext cx="8485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78790" y="5364826"/>
            <a:ext cx="11294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978790" y="5572806"/>
            <a:ext cx="11294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39554" y="6051158"/>
            <a:ext cx="19645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377247" y="2430171"/>
            <a:ext cx="1754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Việt Nam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72993" y="2816087"/>
            <a:ext cx="1550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Phú Thọ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46134" y="3161840"/>
            <a:ext cx="816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Bắc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95864" y="3547756"/>
            <a:ext cx="1904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Vua Hùng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16905" y="3893510"/>
            <a:ext cx="11208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Nghệ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486434" y="4279426"/>
            <a:ext cx="1569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Nam Bộ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270032" y="4688164"/>
            <a:ext cx="20024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Tháp Mười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644" y="5080450"/>
            <a:ext cx="1156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Trung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71962" y="5476662"/>
            <a:ext cx="1029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Nam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4799" y="1318397"/>
            <a:ext cx="9456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7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54" t="36111" r="22892"/>
          <a:stretch>
            <a:fillRect/>
          </a:stretch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54" t="36111" r="22892"/>
          <a:stretch>
            <a:fillRect/>
          </a:stretch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67" t="9162" r="46758" b="19983"/>
          <a:stretch>
            <a:fillRect/>
          </a:stretch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6084" b="20229"/>
          <a:stretch>
            <a:fillRect/>
          </a:stretch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792722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277360" y="4191000"/>
            <a:ext cx="4352932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nước chúng mình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7731761" y="6062412"/>
            <a:ext cx="1388792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5" name="Picture 4" descr="鳥と森で若い女の子のイラスト のイラスト素材・ベクタ - . Image 25816579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05" b="17777"/>
            <a:stretch>
              <a:fillRect/>
            </a:stretch>
          </p:blipFill>
          <p:spPr bwMode="auto">
            <a:xfrm>
              <a:off x="20" y="10"/>
              <a:ext cx="12191980" cy="68579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97224" y="140677"/>
              <a:ext cx="11797552" cy="66366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1" y="1552928"/>
            <a:ext cx="5164395" cy="5164395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3441842" y="554805"/>
            <a:ext cx="8065214" cy="2342508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Wingdings" panose="05000000000000000000" pitchFamily="2" charset="2"/>
              <a:buChar char="q"/>
              <a:defRPr/>
            </a:pPr>
            <a:r>
              <a:rPr lang="vi-VN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có chứa một trong các tên riêng em vừ tìm được.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478002" y="768410"/>
            <a:ext cx="1006481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vi-VN" sz="3600" dirty="0">
                <a:latin typeface="+mj-lt"/>
              </a:rPr>
              <a:t>Các câu ở cột A thuộc kiểu câu nào ở cột B?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593" y="2565070"/>
            <a:ext cx="11128814" cy="3135086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7718642" y="3899028"/>
            <a:ext cx="474432" cy="467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66303" y="4797522"/>
            <a:ext cx="474432" cy="467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813964" y="3720294"/>
            <a:ext cx="379110" cy="15761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 tiên, chúng ta sẽ đến Phú Thọ, miền Bắc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ta, nơi có đền thờ Vua Hùng, nơi được gọi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 “quê cha đất tổ”:</a:t>
            </a:r>
          </a:p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 ai đi ngược về xuôi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 ngày Giỗ Tổ mùng Mười tháng Ba.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87161" y="513093"/>
            <a:ext cx="4375175" cy="766437"/>
            <a:chOff x="635794" y="-35371"/>
            <a:chExt cx="2125212" cy="574828"/>
          </a:xfrm>
        </p:grpSpPr>
        <p:sp>
          <p:nvSpPr>
            <p:cNvPr id="4" name="TextBox 3"/>
            <p:cNvSpPr txBox="1"/>
            <p:nvPr/>
          </p:nvSpPr>
          <p:spPr>
            <a:xfrm>
              <a:off x="860017" y="-35371"/>
              <a:ext cx="1900989" cy="48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LUYỆN ĐỌC LẠI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2" t="2351" r="1"/>
            <a:stretch>
              <a:fillRect/>
            </a:stretch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8800" y="315234"/>
            <a:ext cx="4575411" cy="794018"/>
            <a:chOff x="635794" y="-183743"/>
            <a:chExt cx="2352970" cy="723200"/>
          </a:xfrm>
        </p:grpSpPr>
        <p:sp>
          <p:nvSpPr>
            <p:cNvPr id="4" name="TextBox 3"/>
            <p:cNvSpPr txBox="1"/>
            <p:nvPr/>
          </p:nvSpPr>
          <p:spPr>
            <a:xfrm>
              <a:off x="973397" y="-183743"/>
              <a:ext cx="2015367" cy="59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LUYỆN ĐỌC LẠI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2" t="2351" r="1"/>
            <a:stretch>
              <a:fillRect/>
            </a:stretch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5031479" y="548252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 đến, chúng ta cùng vào miền Trung: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 vô xứ Nghệ quanh quanh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Non xanh nước biếc như tranh họa đồ.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 chúng ta cùng khám phá miền đất Nam Bộ: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 Tháp Mười cò bay thẳng cánh</a:t>
            </a:r>
          </a:p>
          <a:p>
            <a:pPr marL="0" marR="0" lvl="0" indent="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Tháp Mười lóng lánh cá tôm.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654" y="4042005"/>
            <a:ext cx="4877844" cy="25606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18502" y="4113572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 là chúng ta đã đi qua ba miền Bắc, Trung, Nam của đất nước. Nơi nào cũng để lại biết bao tình cảm mến thương.</a:t>
            </a:r>
          </a:p>
          <a:p>
            <a:pPr marL="0" marR="0" lvl="0" indent="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(Thùy Dương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 hợp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TextBox 3">
            <a:hlinkClick r:id="rId2"/>
          </p:cNvPr>
          <p:cNvSpPr txBox="1"/>
          <p:nvPr/>
        </p:nvSpPr>
        <p:spPr>
          <a:xfrm>
            <a:off x="3637255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17A54F"/>
                </a:solidFill>
                <a:effectLst/>
                <a:uLnTx/>
                <a:uFillTx/>
                <a:latin typeface="Microsoft YaHei" panose="020B0503020204020204" pitchFamily="34" charset="-122"/>
                <a:cs typeface="Arial" panose="020B0604020202020204" pitchFamily="34" charset="0"/>
              </a:rPr>
              <a:t>Hương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17A54F"/>
                </a:solidFill>
                <a:effectLst/>
                <a:uLnTx/>
                <a:uFillTx/>
                <a:latin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17A54F"/>
                </a:solidFill>
                <a:effectLst/>
                <a:uLnTx/>
                <a:uFillTx/>
                <a:latin typeface="Microsoft YaHei" panose="020B0503020204020204" pitchFamily="34" charset="-122"/>
                <a:cs typeface="Arial" panose="020B0604020202020204" pitchFamily="34" charset="0"/>
              </a:rPr>
              <a:t>Thảo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17A54F"/>
                </a:solidFill>
                <a:effectLst/>
                <a:uLnTx/>
                <a:uFillTx/>
                <a:latin typeface="Microsoft YaHei" panose="020B0503020204020204" pitchFamily="34" charset="-122"/>
                <a:cs typeface="Arial" panose="020B0604020202020204" pitchFamily="34" charset="0"/>
              </a:rPr>
              <a:t> – tranthao121004@gmail.com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17A54F"/>
              </a:solidFill>
              <a:effectLst/>
              <a:uLnTx/>
              <a:uFillTx/>
              <a:latin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67" t="9162" r="46758" b="19983"/>
          <a:stretch>
            <a:fillRect/>
          </a:stretch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6084" b="20229"/>
          <a:stretch>
            <a:fillRect/>
          </a:stretch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371602" y="304800"/>
            <a:ext cx="8911650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 đô của nước ta ở đâu?</a:t>
            </a:r>
            <a:endParaRPr lang="vi-VN" sz="3600" b="1" dirty="0" err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164321" y="6011379"/>
            <a:ext cx="1254888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54" t="36111" r="22892"/>
          <a:stretch>
            <a:fillRect/>
          </a:stretch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54" t="36111" r="22892"/>
          <a:stretch>
            <a:fillRect/>
          </a:stretch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67" t="9162" r="46758" b="19983"/>
          <a:stretch>
            <a:fillRect/>
          </a:stretch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6084" b="20229"/>
          <a:stretch>
            <a:fillRect/>
          </a:stretch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492434" y="569626"/>
            <a:ext cx="9450386" cy="3392774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các mùa ở miền Nam?</a:t>
            </a:r>
            <a:endParaRPr lang="en-US" sz="3600" b="1" dirty="0" err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195263" y="4191000"/>
            <a:ext cx="5110537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7813040" y="5953394"/>
            <a:ext cx="133096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67" t="9162" r="46758" b="19983"/>
          <a:stretch>
            <a:fillRect/>
          </a:stretch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6084" b="20229"/>
          <a:stretch>
            <a:fillRect/>
          </a:stretch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693890" y="304800"/>
            <a:ext cx="9623684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3020602" y="4250765"/>
            <a:ext cx="48280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Xuân</a:t>
            </a:r>
            <a:r>
              <a:rPr lang="en-US" sz="4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Hạ</a:t>
            </a:r>
            <a:r>
              <a:rPr lang="en-US" sz="4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, Thu,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Đông</a:t>
            </a:r>
            <a:endParaRPr lang="en-US" sz="4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>
            <a:fillRect/>
          </a:stretch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1336330" y="952965"/>
            <a:ext cx="10028577" cy="441334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8441" flipV="1">
            <a:off x="10103621" y="4208425"/>
            <a:ext cx="1340241" cy="1698520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66" y="882729"/>
            <a:ext cx="1287521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487;p33"/>
          <p:cNvSpPr txBox="1"/>
          <p:nvPr/>
        </p:nvSpPr>
        <p:spPr>
          <a:xfrm>
            <a:off x="1076840" y="1660451"/>
            <a:ext cx="10272000" cy="140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24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4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202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lang="vi-VN" noProof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Tiếng Việt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7440" y="2935406"/>
            <a:ext cx="7670800" cy="154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7345" y="2781466"/>
            <a:ext cx="8388823" cy="18056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8441" flipV="1">
            <a:off x="10103621" y="4208425"/>
            <a:ext cx="1340241" cy="1698520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66" y="882729"/>
            <a:ext cx="1287521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7440" y="2935406"/>
            <a:ext cx="7670800" cy="154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749707" y="888505"/>
            <a:ext cx="6504535" cy="4355855"/>
            <a:chOff x="2696657" y="669430"/>
            <a:chExt cx="6504535" cy="4355855"/>
          </a:xfrm>
        </p:grpSpPr>
        <p:pic>
          <p:nvPicPr>
            <p:cNvPr id="1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0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å¯ç±çå°èèï¼ cute little bee. | Caras graciosas, Imagenes gif, Emoticono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8441" flipV="1">
            <a:off x="10103621" y="4208425"/>
            <a:ext cx="1340241" cy="1698520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66" y="882729"/>
            <a:ext cx="1287521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7440" y="2935406"/>
            <a:ext cx="7670800" cy="154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423919" y="147723"/>
            <a:ext cx="11768081" cy="656255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065" t="65100" r="9338" b="10955"/>
          <a:stretch>
            <a:fillRect/>
          </a:stretch>
        </p:blipFill>
        <p:spPr>
          <a:xfrm>
            <a:off x="10514303" y="178177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10046057" y="169276"/>
            <a:ext cx="2731607" cy="8966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57521" y="253297"/>
            <a:ext cx="73040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8"/>
          <p:cNvSpPr txBox="1"/>
          <p:nvPr/>
        </p:nvSpPr>
        <p:spPr>
          <a:xfrm>
            <a:off x="4785724" y="4695680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4" name="TextBox 28"/>
          <p:cNvSpPr txBox="1"/>
          <p:nvPr/>
        </p:nvSpPr>
        <p:spPr>
          <a:xfrm>
            <a:off x="8536256" y="1824196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5" name="TextBox 28"/>
          <p:cNvSpPr txBox="1"/>
          <p:nvPr/>
        </p:nvSpPr>
        <p:spPr>
          <a:xfrm>
            <a:off x="1588251" y="1946467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47" r="12276" b="17887"/>
          <a:stretch>
            <a:fillRect/>
          </a:stretch>
        </p:blipFill>
        <p:spPr>
          <a:xfrm>
            <a:off x="4461570" y="734133"/>
            <a:ext cx="3197829" cy="3918261"/>
          </a:xfrm>
          <a:prstGeom prst="rect">
            <a:avLst/>
          </a:prstGeom>
        </p:spPr>
      </p:pic>
      <p:pic>
        <p:nvPicPr>
          <p:cNvPr id="27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16951" y="4069644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309412" y="2324243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53568" y="265883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3668229" y="411180"/>
            <a:ext cx="513232" cy="513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1551</Words>
  <Application>Microsoft Office PowerPoint</Application>
  <PresentationFormat>Custom</PresentationFormat>
  <Paragraphs>207</Paragraphs>
  <Slides>34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Office Theme</vt:lpstr>
      <vt:lpstr>7_Office Theme</vt:lpstr>
      <vt:lpstr>2_Office Theme</vt:lpstr>
      <vt:lpstr>3_Office Theme</vt:lpstr>
      <vt:lpstr>4_Office Theme</vt:lpstr>
      <vt:lpstr>www.freeppt7.com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Phan Dao</cp:lastModifiedBy>
  <cp:revision>41</cp:revision>
  <dcterms:created xsi:type="dcterms:W3CDTF">2021-07-20T01:55:00Z</dcterms:created>
  <dcterms:modified xsi:type="dcterms:W3CDTF">2025-05-09T19:23:19Z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99DB1FEAE2064CE49BF3CCAA562584B1</vt:lpwstr>
  </property>
  <property fmtid="{D5CDD505-2E9C-101B-9397-08002B2CF9AE}" pid="3" name="KSOProductBuildVer">
    <vt:lpwstr>1033-11.2.0.11536</vt:lpwstr>
  </property>
</Properties>
</file>